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98" r:id="rId3"/>
  </p:sldMasterIdLst>
  <p:sldIdLst>
    <p:sldId id="257" r:id="rId4"/>
    <p:sldId id="258" r:id="rId5"/>
    <p:sldId id="281" r:id="rId6"/>
    <p:sldId id="383" r:id="rId7"/>
    <p:sldId id="384" r:id="rId8"/>
    <p:sldId id="381" r:id="rId9"/>
    <p:sldId id="382" r:id="rId10"/>
    <p:sldId id="282" r:id="rId11"/>
    <p:sldId id="290" r:id="rId12"/>
    <p:sldId id="283" r:id="rId13"/>
    <p:sldId id="280" r:id="rId14"/>
    <p:sldId id="346" r:id="rId15"/>
    <p:sldId id="347" r:id="rId16"/>
    <p:sldId id="348" r:id="rId17"/>
    <p:sldId id="345" r:id="rId18"/>
    <p:sldId id="291" r:id="rId19"/>
    <p:sldId id="292" r:id="rId20"/>
    <p:sldId id="293" r:id="rId21"/>
    <p:sldId id="297" r:id="rId22"/>
    <p:sldId id="294" r:id="rId23"/>
    <p:sldId id="295" r:id="rId24"/>
    <p:sldId id="296" r:id="rId25"/>
    <p:sldId id="315" r:id="rId26"/>
    <p:sldId id="326" r:id="rId27"/>
    <p:sldId id="322" r:id="rId28"/>
    <p:sldId id="316" r:id="rId29"/>
    <p:sldId id="317" r:id="rId30"/>
    <p:sldId id="318" r:id="rId31"/>
    <p:sldId id="314" r:id="rId32"/>
    <p:sldId id="328" r:id="rId33"/>
    <p:sldId id="327" r:id="rId34"/>
    <p:sldId id="313" r:id="rId35"/>
    <p:sldId id="319" r:id="rId36"/>
    <p:sldId id="329" r:id="rId37"/>
    <p:sldId id="320" r:id="rId38"/>
    <p:sldId id="352" r:id="rId39"/>
    <p:sldId id="353" r:id="rId40"/>
    <p:sldId id="343" r:id="rId41"/>
    <p:sldId id="344" r:id="rId42"/>
    <p:sldId id="340" r:id="rId43"/>
    <p:sldId id="341" r:id="rId44"/>
    <p:sldId id="342" r:id="rId45"/>
    <p:sldId id="259" r:id="rId4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6600CC"/>
    <a:srgbClr val="FFCCFF"/>
    <a:srgbClr val="FFFF99"/>
    <a:srgbClr val="FF0000"/>
    <a:srgbClr val="FFFFFF"/>
    <a:srgbClr val="FF00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viewProps" Target="viewProps.xml"/><Relationship Id="rId8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DD2B7-E20F-44A7-8683-4FDE268F1D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438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EB5A2-E7F9-4761-9D08-A6EC89BF63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176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0DC5A-6B20-4D85-A83F-5CD5FAB85D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5308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5830547"/>
      </p:ext>
    </p:extLst>
  </p:cSld>
  <p:clrMapOvr>
    <a:masterClrMapping/>
  </p:clrMapOvr>
  <p:transition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74020"/>
      </p:ext>
    </p:extLst>
  </p:cSld>
  <p:clrMapOvr>
    <a:masterClrMapping/>
  </p:clrMapOvr>
  <p:transition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64745282"/>
      </p:ext>
    </p:extLst>
  </p:cSld>
  <p:clrMapOvr>
    <a:masterClrMapping/>
  </p:clrMapOvr>
  <p:transition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575675"/>
      </p:ext>
    </p:extLst>
  </p:cSld>
  <p:clrMapOvr>
    <a:masterClrMapping/>
  </p:clrMapOvr>
  <p:transition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38021"/>
      </p:ext>
    </p:extLst>
  </p:cSld>
  <p:clrMapOvr>
    <a:masterClrMapping/>
  </p:clrMapOvr>
  <p:transition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2819906"/>
      </p:ext>
    </p:extLst>
  </p:cSld>
  <p:clrMapOvr>
    <a:masterClrMapping/>
  </p:clrMapOvr>
  <p:transition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7672451"/>
      </p:ext>
    </p:extLst>
  </p:cSld>
  <p:clrMapOvr>
    <a:masterClrMapping/>
  </p:clrMapOvr>
  <p:transition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01601434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971946-E743-475C-A91D-8AF508E811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6044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25727082"/>
      </p:ext>
    </p:extLst>
  </p:cSld>
  <p:clrMapOvr>
    <a:masterClrMapping/>
  </p:clrMapOvr>
  <p:transition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368666"/>
      </p:ext>
    </p:extLst>
  </p:cSld>
  <p:clrMapOvr>
    <a:masterClrMapping/>
  </p:clrMapOvr>
  <p:transition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5113078"/>
      </p:ext>
    </p:extLst>
  </p:cSld>
  <p:clrMapOvr>
    <a:masterClrMapping/>
  </p:clrMapOvr>
  <p:transition>
    <p:split orient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292168"/>
      </p:ext>
    </p:extLst>
  </p:cSld>
  <p:clrMapOvr>
    <a:masterClrMapping/>
  </p:clrMapOvr>
  <p:transition>
    <p:split orient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852131"/>
      </p:ext>
    </p:extLst>
  </p:cSld>
  <p:clrMapOvr>
    <a:masterClrMapping/>
  </p:clrMapOvr>
  <p:transition>
    <p:split orient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80123052"/>
      </p:ext>
    </p:extLst>
  </p:cSld>
  <p:clrMapOvr>
    <a:masterClrMapping/>
  </p:clrMapOvr>
  <p:transition>
    <p:split orient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6151355"/>
      </p:ext>
    </p:extLst>
  </p:cSld>
  <p:clrMapOvr>
    <a:masterClrMapping/>
  </p:clrMapOvr>
  <p:transition>
    <p:split orient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237375"/>
      </p:ext>
    </p:extLst>
  </p:cSld>
  <p:clrMapOvr>
    <a:masterClrMapping/>
  </p:clrMapOvr>
  <p:transition>
    <p:split orient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680809"/>
      </p:ext>
    </p:extLst>
  </p:cSld>
  <p:clrMapOvr>
    <a:masterClrMapping/>
  </p:clrMapOvr>
  <p:transition>
    <p:split orient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7942160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BECA88-5C0A-470A-897F-2D7ADCF899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2076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527754194"/>
      </p:ext>
    </p:extLst>
  </p:cSld>
  <p:clrMapOvr>
    <a:masterClrMapping/>
  </p:clrMapOvr>
  <p:transition>
    <p:split orient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78331196"/>
      </p:ext>
    </p:extLst>
  </p:cSld>
  <p:clrMapOvr>
    <a:masterClrMapping/>
  </p:clrMapOvr>
  <p:transition>
    <p:split orient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840113"/>
      </p:ext>
    </p:extLst>
  </p:cSld>
  <p:clrMapOvr>
    <a:masterClrMapping/>
  </p:clrMapOvr>
  <p:transition>
    <p:split orient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295056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46B43-0FB2-4B3E-9819-AD75FF0F11D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532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19ECB7-991B-4A67-96F6-043A24FB52C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58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15CB48-6C5E-413C-84BA-D6298CC0FD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271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EC3DF-EC7E-458C-A91F-8EA9E5714B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023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95AE27-301C-4990-8EA5-A6B61BCC1D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75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0981B-04FB-49DC-802C-32376604E1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883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73088FD-2DDE-4067-ADD0-5C4BCB2C686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684213" y="511175"/>
            <a:ext cx="1079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000" b="1">
                <a:solidFill>
                  <a:schemeClr val="bg1"/>
                </a:solidFill>
                <a:latin typeface="Verdana" pitchFamily="34" charset="0"/>
              </a:rPr>
              <a:t>LOGO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xuela.com/yingyu/yufa/18730.html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100" y="0"/>
            <a:ext cx="9105900" cy="46497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CC99">
                  <a:alpha val="67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/>
              <a:t>  </a:t>
            </a:r>
          </a:p>
        </p:txBody>
      </p:sp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0" y="4572000"/>
            <a:ext cx="9144000" cy="0"/>
          </a:xfrm>
          <a:prstGeom prst="line">
            <a:avLst/>
          </a:prstGeom>
          <a:noFill/>
          <a:ln w="22225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124" name="Picture 4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79525"/>
            <a:ext cx="7391400" cy="527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QQ截图201212281319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33400"/>
            <a:ext cx="9144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2438400" y="609600"/>
            <a:ext cx="56388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i="1">
                <a:ln w="9525" cmpd="sng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华文彩云"/>
                <a:ea typeface="华文彩云"/>
              </a:rPr>
              <a:t>英语教学课件系列</a:t>
            </a:r>
          </a:p>
        </p:txBody>
      </p:sp>
      <p:sp>
        <p:nvSpPr>
          <p:cNvPr id="5127" name="WordArt 7"/>
          <p:cNvSpPr>
            <a:spLocks noChangeArrowheads="1" noChangeShapeType="1" noTextEdit="1"/>
          </p:cNvSpPr>
          <p:nvPr/>
        </p:nvSpPr>
        <p:spPr bwMode="auto">
          <a:xfrm rot="20561404">
            <a:off x="3352800" y="4267200"/>
            <a:ext cx="6096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>
                <a:ln w="9525" cmpd="sng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3366FF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Go</a:t>
            </a:r>
            <a:endParaRPr lang="zh-CN" altLang="en-US" sz="3600" b="1" i="1">
              <a:ln w="9525" cmpd="sng">
                <a:solidFill>
                  <a:srgbClr val="3366FF"/>
                </a:solidFill>
                <a:round/>
                <a:headEnd/>
                <a:tailEnd/>
              </a:ln>
              <a:solidFill>
                <a:srgbClr val="3366FF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28" name="WordArt 8"/>
          <p:cNvSpPr>
            <a:spLocks noChangeArrowheads="1" noChangeShapeType="1" noTextEdit="1"/>
          </p:cNvSpPr>
          <p:nvPr/>
        </p:nvSpPr>
        <p:spPr bwMode="auto">
          <a:xfrm rot="21002893">
            <a:off x="4191000" y="4095750"/>
            <a:ext cx="5334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>
                <a:ln w="9525" cmpd="sng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rgbClr val="CC3300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for</a:t>
            </a:r>
            <a:endParaRPr lang="zh-CN" altLang="en-US" sz="3600" b="1" i="1">
              <a:ln w="9525" cmpd="sng">
                <a:solidFill>
                  <a:srgbClr val="CC3300"/>
                </a:solidFill>
                <a:round/>
                <a:headEnd/>
                <a:tailEnd/>
              </a:ln>
              <a:solidFill>
                <a:srgbClr val="CC3300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29" name="WordArt 9"/>
          <p:cNvSpPr>
            <a:spLocks noChangeArrowheads="1" noChangeShapeType="1" noTextEdit="1"/>
          </p:cNvSpPr>
          <p:nvPr/>
        </p:nvSpPr>
        <p:spPr bwMode="auto">
          <a:xfrm rot="20791146">
            <a:off x="4876800" y="3962400"/>
            <a:ext cx="5334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>
                <a:ln w="9525" cmpd="sng">
                  <a:solidFill>
                    <a:srgbClr val="3333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it!</a:t>
            </a:r>
            <a:endParaRPr lang="zh-CN" altLang="en-US" sz="3600" b="1" i="1">
              <a:ln w="9525" cmpd="sng">
                <a:solidFill>
                  <a:srgbClr val="3333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30" name="Line 11"/>
          <p:cNvSpPr>
            <a:spLocks noChangeShapeType="1"/>
          </p:cNvSpPr>
          <p:nvPr/>
        </p:nvSpPr>
        <p:spPr bwMode="auto">
          <a:xfrm>
            <a:off x="914400" y="1524000"/>
            <a:ext cx="7315200" cy="0"/>
          </a:xfrm>
          <a:prstGeom prst="line">
            <a:avLst/>
          </a:prstGeom>
          <a:noFill/>
          <a:ln w="57150" cmpd="thinThick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131" name="WordArt 1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575" y="2060575"/>
            <a:ext cx="1700213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ChangeArrowheads="1"/>
          </p:cNvSpPr>
          <p:nvPr/>
        </p:nvSpPr>
        <p:spPr bwMode="auto">
          <a:xfrm>
            <a:off x="381000" y="381000"/>
            <a:ext cx="8382000" cy="679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 people</a:t>
            </a:r>
            <a:r>
              <a:rPr lang="en-US" sz="3200" b="1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might</a:t>
            </a:r>
            <a:r>
              <a:rPr lang="zh-CN" altLang="en-US" sz="3200" b="1" u="sng">
                <a:solidFill>
                  <a:srgbClr val="000000"/>
                </a:solidFill>
                <a:latin typeface="Times New Roman" pitchFamily="18" charset="0"/>
              </a:rPr>
              <a:t>( may)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ask how this cartoon animal became so popular.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One of the main reasons is that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Mickey was like a common man, but he always tried to face any danger. In his early films, Mickey was </a:t>
            </a:r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unlucky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and had many problems such as losing his house or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girlfriend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Minnie. However, he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was always ready to </a:t>
            </a:r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try his best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People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went to the cinema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to see the </a:t>
            </a:r>
            <a:r>
              <a:rPr lang="en-US" sz="3200" b="1">
                <a:solidFill>
                  <a:srgbClr val="000000"/>
                </a:solidFill>
                <a:cs typeface="Times New Roman" pitchFamily="18" charset="0"/>
              </a:rPr>
              <a:t>“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little man</a:t>
            </a:r>
            <a:r>
              <a:rPr lang="en-US" sz="3200" b="1">
                <a:solidFill>
                  <a:srgbClr val="000000"/>
                </a:solidFill>
                <a:cs typeface="Times New Roman" pitchFamily="18" charset="0"/>
              </a:rPr>
              <a:t>”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win. Most of them wanted to be like Mickey.</a:t>
            </a:r>
          </a:p>
          <a:p>
            <a:pPr>
              <a:lnSpc>
                <a:spcPct val="125000"/>
              </a:lnSpc>
            </a:pPr>
            <a:endParaRPr lang="en-US" sz="32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457200" y="762000"/>
            <a:ext cx="8229600" cy="503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5000"/>
              </a:lnSpc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 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November 18, 1978, Mickey became the first </a:t>
            </a:r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cartoon character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to have a star on the </a:t>
            </a:r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Hollywood Walk of Fame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Today</a:t>
            </a:r>
            <a:r>
              <a:rPr lang="en-US" sz="3200" b="1">
                <a:solidFill>
                  <a:srgbClr val="000000"/>
                </a:solidFill>
                <a:cs typeface="Times New Roman" pitchFamily="18" charset="0"/>
              </a:rPr>
              <a:t>’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 cartoons</a:t>
            </a:r>
          </a:p>
          <a:p>
            <a:pPr>
              <a:lnSpc>
                <a:spcPct val="145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 usually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 so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simple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as 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little Mickey  Mouse, but everyone still knows and loves</a:t>
            </a:r>
          </a:p>
          <a:p>
            <a:pPr>
              <a:lnSpc>
                <a:spcPct val="145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him. Who has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pair of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ears more famous than Mickey</a:t>
            </a:r>
            <a:r>
              <a:rPr lang="en-US" sz="3200" b="1">
                <a:solidFill>
                  <a:srgbClr val="000000"/>
                </a:solidFill>
                <a:cs typeface="Times New Roman" pitchFamily="18" charset="0"/>
              </a:rPr>
              <a:t>’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zh-CN" b="1">
                <a:solidFill>
                  <a:srgbClr val="FF0000"/>
                </a:solidFill>
              </a:rPr>
              <a:t>课文翻译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50813" y="1676400"/>
            <a:ext cx="8913813" cy="4525963"/>
          </a:xfrm>
        </p:spPr>
        <p:txBody>
          <a:bodyPr/>
          <a:lstStyle/>
          <a:p>
            <a:r>
              <a:rPr lang="zh-CN" altLang="en-US" sz="3600" b="1"/>
              <a:t>      当人们说到“文化，”我们就会想到艺术和历史。但是美国文化里的一个有名的标志是卡通。我们都知道而且喜欢黑色的带着两只圆耳朵的老鼠 </a:t>
            </a:r>
            <a:r>
              <a:rPr lang="en-US" sz="3600" b="1"/>
              <a:t>- </a:t>
            </a:r>
            <a:r>
              <a:rPr lang="zh-CN" altLang="en-US" sz="3600" b="1"/>
              <a:t>米老鼠。</a:t>
            </a:r>
            <a:r>
              <a:rPr lang="en-US" sz="3600" b="1"/>
              <a:t>80</a:t>
            </a:r>
            <a:r>
              <a:rPr lang="zh-CN" altLang="en-US" sz="3600" b="1"/>
              <a:t>多年前，它第一次出现在</a:t>
            </a:r>
            <a:r>
              <a:rPr lang="en-US" sz="3600" b="1"/>
              <a:t>Steamboat WIllie (</a:t>
            </a:r>
            <a:r>
              <a:rPr lang="zh-CN" altLang="en-US" sz="3600" b="1"/>
              <a:t>威利蒸汽船的电影</a:t>
            </a:r>
            <a:r>
              <a:rPr lang="en-US" sz="3600" b="1"/>
              <a:t>)</a:t>
            </a:r>
            <a:r>
              <a:rPr lang="zh-CN" altLang="en-US" sz="3600" b="1"/>
              <a:t>里。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5029200"/>
          </a:xfrm>
        </p:spPr>
        <p:txBody>
          <a:bodyPr/>
          <a:lstStyle/>
          <a:p>
            <a:pPr algn="l"/>
            <a:r>
              <a:rPr lang="zh-CN" altLang="en-US" b="1"/>
              <a:t>      当这个卡通在</a:t>
            </a:r>
            <a:r>
              <a:rPr lang="en-US" b="1"/>
              <a:t>1928</a:t>
            </a:r>
            <a:r>
              <a:rPr lang="zh-CN" altLang="en-US" b="1"/>
              <a:t>年</a:t>
            </a:r>
            <a:r>
              <a:rPr lang="en-US" b="1"/>
              <a:t>11</a:t>
            </a:r>
            <a:r>
              <a:rPr lang="zh-CN" altLang="en-US" b="1"/>
              <a:t>月</a:t>
            </a:r>
            <a:r>
              <a:rPr lang="en-US" b="1"/>
              <a:t>18</a:t>
            </a:r>
            <a:r>
              <a:rPr lang="zh-CN" altLang="en-US" b="1"/>
              <a:t>日出现在纽约的时候，它是第一部有声音有音乐的卡通。米老鼠背后的男人是</a:t>
            </a:r>
            <a:r>
              <a:rPr lang="en-US" b="1"/>
              <a:t>Walt Disney</a:t>
            </a:r>
            <a:r>
              <a:rPr lang="zh-CN" altLang="en-US" b="1"/>
              <a:t>。他变得很有钱很成功。在</a:t>
            </a:r>
            <a:r>
              <a:rPr lang="en-US" b="1"/>
              <a:t>20</a:t>
            </a:r>
            <a:r>
              <a:rPr lang="zh-CN" altLang="en-US" b="1"/>
              <a:t>世纪</a:t>
            </a:r>
            <a:r>
              <a:rPr lang="en-US" b="1"/>
              <a:t>30</a:t>
            </a:r>
            <a:r>
              <a:rPr lang="zh-CN" altLang="en-US" b="1"/>
              <a:t>年代，他用米老鼠为题材制作了</a:t>
            </a:r>
            <a:r>
              <a:rPr lang="en-US" b="1"/>
              <a:t>87</a:t>
            </a:r>
            <a:r>
              <a:rPr lang="zh-CN" altLang="en-US" b="1"/>
              <a:t>部卡通。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229600" cy="6354763"/>
          </a:xfrm>
        </p:spPr>
        <p:txBody>
          <a:bodyPr/>
          <a:lstStyle/>
          <a:p>
            <a:pPr algn="l"/>
            <a:r>
              <a:rPr lang="zh-CN" altLang="zh-CN" sz="3600" b="1"/>
              <a:t>       </a:t>
            </a:r>
            <a:r>
              <a:rPr lang="zh-CN" sz="3600" b="1"/>
              <a:t>一些人可能会问这个卡通动物怎么这么受欢迎。一个主要原因是米老鼠就像一个普通人，但是他经常努力面对任何的危险。在他早期电影里，米老鼠很不幸而且有很多问题譬如丢了房子</a:t>
            </a:r>
            <a:r>
              <a:rPr lang="zh-CN" altLang="zh-CN" sz="3600" b="1"/>
              <a:t>, </a:t>
            </a:r>
            <a:r>
              <a:rPr lang="zh-CN" sz="3600" b="1"/>
              <a:t>丢了女朋友 米妮。但是，他一直准备好尽最大的努力。人们去电影院看“小人物”成功。他们中的大多数想要成为米老鼠。</a:t>
            </a:r>
            <a:br>
              <a:rPr lang="zh-CN" sz="3600" b="1"/>
            </a:br>
            <a:endParaRPr lang="zh-CN" sz="3600" b="1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0"/>
            <a:ext cx="8229600" cy="6553200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4400" b="1"/>
              <a:t>       </a:t>
            </a:r>
          </a:p>
          <a:p>
            <a:pPr>
              <a:buFontTx/>
              <a:buNone/>
            </a:pPr>
            <a:r>
              <a:rPr lang="zh-CN" altLang="en-US" sz="4400" b="1"/>
              <a:t>       在</a:t>
            </a:r>
            <a:r>
              <a:rPr lang="en-US" sz="4400" b="1"/>
              <a:t>1978</a:t>
            </a:r>
            <a:r>
              <a:rPr lang="zh-CN" altLang="en-US" sz="4400" b="1"/>
              <a:t>年</a:t>
            </a:r>
            <a:r>
              <a:rPr lang="en-US" sz="4400" b="1"/>
              <a:t>11</a:t>
            </a:r>
            <a:r>
              <a:rPr lang="zh-CN" altLang="en-US" sz="4400" b="1"/>
              <a:t>月</a:t>
            </a:r>
            <a:r>
              <a:rPr lang="en-US" sz="4400" b="1"/>
              <a:t>18</a:t>
            </a:r>
            <a:r>
              <a:rPr lang="zh-CN" altLang="en-US" sz="4400" b="1"/>
              <a:t>日，米老鼠成了好莱坞星光大道上的第一个卡通形象的明星。现在的卡通不像米老鼠这么简单，但是人们仍然知道和喜爱它。谁有一对比米老鼠更有名的耳朵？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4"/>
          <p:cNvSpPr>
            <a:spLocks noChangeArrowheads="1"/>
          </p:cNvSpPr>
          <p:nvPr/>
        </p:nvSpPr>
        <p:spPr bwMode="auto">
          <a:xfrm>
            <a:off x="228600" y="1371600"/>
            <a:ext cx="3124200" cy="1447800"/>
          </a:xfrm>
          <a:prstGeom prst="flowChartAlternateProcess">
            <a:avLst/>
          </a:prstGeom>
          <a:solidFill>
            <a:srgbClr val="FFCCFF"/>
          </a:solidFill>
          <a:ln w="9525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3" name="AutoShape 6"/>
          <p:cNvSpPr>
            <a:spLocks noChangeArrowheads="1"/>
          </p:cNvSpPr>
          <p:nvPr/>
        </p:nvSpPr>
        <p:spPr bwMode="auto">
          <a:xfrm>
            <a:off x="457200" y="4191000"/>
            <a:ext cx="2667000" cy="914400"/>
          </a:xfrm>
          <a:prstGeom prst="flowChartAlternateProcess">
            <a:avLst/>
          </a:prstGeom>
          <a:solidFill>
            <a:srgbClr val="FFCCFF"/>
          </a:solidFill>
          <a:ln w="9525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4" name="AutoShape 7"/>
          <p:cNvSpPr>
            <a:spLocks noChangeArrowheads="1"/>
          </p:cNvSpPr>
          <p:nvPr/>
        </p:nvSpPr>
        <p:spPr bwMode="auto">
          <a:xfrm>
            <a:off x="3429000" y="1371600"/>
            <a:ext cx="2895600" cy="1447800"/>
          </a:xfrm>
          <a:prstGeom prst="flowChartAlternateProcess">
            <a:avLst/>
          </a:prstGeom>
          <a:solidFill>
            <a:srgbClr val="FFCCFF"/>
          </a:solidFill>
          <a:ln w="9525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5" name="AutoShape 8"/>
          <p:cNvSpPr>
            <a:spLocks noChangeArrowheads="1"/>
          </p:cNvSpPr>
          <p:nvPr/>
        </p:nvSpPr>
        <p:spPr bwMode="auto">
          <a:xfrm>
            <a:off x="6324600" y="1295400"/>
            <a:ext cx="2514600" cy="2286000"/>
          </a:xfrm>
          <a:prstGeom prst="flowChartAlternateProcess">
            <a:avLst/>
          </a:prstGeom>
          <a:solidFill>
            <a:srgbClr val="FFCCFF"/>
          </a:solidFill>
          <a:ln w="9525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6" name="AutoShape 9"/>
          <p:cNvSpPr>
            <a:spLocks noChangeArrowheads="1"/>
          </p:cNvSpPr>
          <p:nvPr/>
        </p:nvSpPr>
        <p:spPr bwMode="auto">
          <a:xfrm>
            <a:off x="5562600" y="4038600"/>
            <a:ext cx="3276600" cy="914400"/>
          </a:xfrm>
          <a:prstGeom prst="flowChartAlternateProcess">
            <a:avLst/>
          </a:prstGeom>
          <a:solidFill>
            <a:srgbClr val="FFCCFF"/>
          </a:solidFill>
          <a:ln w="9525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Times New Roman" pitchFamily="18" charset="0"/>
              </a:rPr>
              <a:t>November 18, 1978</a:t>
            </a:r>
          </a:p>
        </p:txBody>
      </p:sp>
      <p:sp>
        <p:nvSpPr>
          <p:cNvPr id="20487" name="AutoShape 10"/>
          <p:cNvSpPr>
            <a:spLocks noChangeArrowheads="1"/>
          </p:cNvSpPr>
          <p:nvPr/>
        </p:nvSpPr>
        <p:spPr bwMode="auto">
          <a:xfrm>
            <a:off x="3200400" y="4114800"/>
            <a:ext cx="2209800" cy="914400"/>
          </a:xfrm>
          <a:prstGeom prst="flowChartAlternateProcess">
            <a:avLst/>
          </a:prstGeom>
          <a:solidFill>
            <a:srgbClr val="FFCCFF"/>
          </a:solidFill>
          <a:ln w="9525" cmpd="sng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8" name="Text Box 11"/>
          <p:cNvSpPr txBox="1">
            <a:spLocks noChangeArrowheads="1"/>
          </p:cNvSpPr>
          <p:nvPr/>
        </p:nvSpPr>
        <p:spPr bwMode="auto">
          <a:xfrm>
            <a:off x="228600" y="1676400"/>
            <a:ext cx="30972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latin typeface="Times New Roman" pitchFamily="18" charset="0"/>
              </a:rPr>
              <a:t>Steamboat Willie</a:t>
            </a:r>
          </a:p>
          <a:p>
            <a:pPr eaLnBrk="1" hangingPunct="1"/>
            <a:r>
              <a:rPr lang="en-US" sz="2400" b="1">
                <a:latin typeface="Times New Roman" pitchFamily="18" charset="0"/>
              </a:rPr>
              <a:t>came out in New York</a:t>
            </a:r>
          </a:p>
        </p:txBody>
      </p:sp>
      <p:sp>
        <p:nvSpPr>
          <p:cNvPr id="20489" name="Rectangle 14"/>
          <p:cNvSpPr>
            <a:spLocks noChangeArrowheads="1"/>
          </p:cNvSpPr>
          <p:nvPr/>
        </p:nvSpPr>
        <p:spPr bwMode="auto">
          <a:xfrm>
            <a:off x="457200" y="4343400"/>
            <a:ext cx="2527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Over 80 years ago</a:t>
            </a:r>
          </a:p>
        </p:txBody>
      </p:sp>
      <p:sp>
        <p:nvSpPr>
          <p:cNvPr id="20490" name="Rectangle 17"/>
          <p:cNvSpPr>
            <a:spLocks noChangeArrowheads="1"/>
          </p:cNvSpPr>
          <p:nvPr/>
        </p:nvSpPr>
        <p:spPr bwMode="auto">
          <a:xfrm>
            <a:off x="3429000" y="1752600"/>
            <a:ext cx="36099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he made 87 cartoons </a:t>
            </a:r>
          </a:p>
          <a:p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with Mickey.</a:t>
            </a:r>
          </a:p>
        </p:txBody>
      </p:sp>
      <p:sp>
        <p:nvSpPr>
          <p:cNvPr id="20491" name="Rectangle 20"/>
          <p:cNvSpPr>
            <a:spLocks noChangeArrowheads="1"/>
          </p:cNvSpPr>
          <p:nvPr/>
        </p:nvSpPr>
        <p:spPr bwMode="auto">
          <a:xfrm>
            <a:off x="6477000" y="1371600"/>
            <a:ext cx="25146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Mickey became the first cartoon character to have a star on the Hollywood Walk of Fame</a:t>
            </a:r>
          </a:p>
        </p:txBody>
      </p:sp>
      <p:sp>
        <p:nvSpPr>
          <p:cNvPr id="20492" name="Rectangle 21"/>
          <p:cNvSpPr>
            <a:spLocks noChangeArrowheads="1"/>
          </p:cNvSpPr>
          <p:nvPr/>
        </p:nvSpPr>
        <p:spPr bwMode="auto">
          <a:xfrm>
            <a:off x="3810000" y="4424363"/>
            <a:ext cx="912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1930s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9" grpId="0" autoUpdateAnimBg="0"/>
      <p:bldP spid="20490" grpId="0" autoUpdateAnimBg="0"/>
      <p:bldP spid="20491" grpId="0" autoUpdateAnimBg="0"/>
      <p:bldP spid="20492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5"/>
          <p:cNvSpPr>
            <a:spLocks noChangeArrowheads="1"/>
          </p:cNvSpPr>
          <p:nvPr/>
        </p:nvSpPr>
        <p:spPr bwMode="auto">
          <a:xfrm>
            <a:off x="381000" y="228600"/>
            <a:ext cx="8129588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05000"/>
              </a:lnSpc>
              <a:tabLst>
                <a:tab pos="495300" algn="l"/>
                <a:tab pos="5273675" algn="r"/>
              </a:tabLst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2c Read the passage again and fill in the facts </a:t>
            </a:r>
          </a:p>
          <a:p>
            <a:pPr>
              <a:lnSpc>
                <a:spcPct val="105000"/>
              </a:lnSpc>
              <a:tabLst>
                <a:tab pos="495300" algn="l"/>
                <a:tab pos="5273675" algn="r"/>
              </a:tabLst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about Mickey.</a:t>
            </a:r>
            <a:endParaRPr lang="en-US" sz="3200" b="1">
              <a:solidFill>
                <a:schemeClr val="accent2"/>
              </a:solidFill>
              <a:latin typeface="Times New Roman" pitchFamily="18" charset="0"/>
            </a:endParaRPr>
          </a:p>
        </p:txBody>
      </p:sp>
      <p:graphicFrame>
        <p:nvGraphicFramePr>
          <p:cNvPr id="21507" name="Group 3"/>
          <p:cNvGraphicFramePr>
            <a:graphicFrameLocks noGrp="1"/>
          </p:cNvGraphicFramePr>
          <p:nvPr/>
        </p:nvGraphicFramePr>
        <p:xfrm>
          <a:off x="381000" y="1624013"/>
          <a:ext cx="8305800" cy="4891087"/>
        </p:xfrm>
        <a:graphic>
          <a:graphicData uri="http://schemas.openxmlformats.org/drawingml/2006/table">
            <a:tbl>
              <a:tblPr/>
              <a:tblGrid>
                <a:gridCol w="3733800"/>
                <a:gridCol w="4572000"/>
              </a:tblGrid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Mickey Mouse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846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What does he look like?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Who created him?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What was his first cartoon?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Who is his girlfriend?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1187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Why is he popular?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21526" name="Text Box 117"/>
          <p:cNvSpPr txBox="1">
            <a:spLocks noChangeArrowheads="1"/>
          </p:cNvSpPr>
          <p:nvPr/>
        </p:nvSpPr>
        <p:spPr bwMode="auto">
          <a:xfrm>
            <a:off x="4191000" y="2309813"/>
            <a:ext cx="3810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A black mouse with two large round ears-Mickey</a:t>
            </a:r>
          </a:p>
        </p:txBody>
      </p:sp>
      <p:sp>
        <p:nvSpPr>
          <p:cNvPr id="21527" name="Text Box 120"/>
          <p:cNvSpPr txBox="1">
            <a:spLocks noChangeArrowheads="1"/>
          </p:cNvSpPr>
          <p:nvPr/>
        </p:nvSpPr>
        <p:spPr bwMode="auto">
          <a:xfrm>
            <a:off x="4495800" y="3305175"/>
            <a:ext cx="1784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Walt Disney</a:t>
            </a:r>
          </a:p>
        </p:txBody>
      </p:sp>
      <p:sp>
        <p:nvSpPr>
          <p:cNvPr id="21528" name="Text Box 121"/>
          <p:cNvSpPr txBox="1">
            <a:spLocks noChangeArrowheads="1"/>
          </p:cNvSpPr>
          <p:nvPr/>
        </p:nvSpPr>
        <p:spPr bwMode="auto">
          <a:xfrm>
            <a:off x="4419600" y="3990975"/>
            <a:ext cx="24257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Steamboat Willie</a:t>
            </a:r>
          </a:p>
          <a:p>
            <a:pPr eaLnBrk="1" hangingPunct="1"/>
            <a:endParaRPr lang="en-US" sz="24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1529" name="Text Box 122"/>
          <p:cNvSpPr txBox="1">
            <a:spLocks noChangeArrowheads="1"/>
          </p:cNvSpPr>
          <p:nvPr/>
        </p:nvSpPr>
        <p:spPr bwMode="auto">
          <a:xfrm>
            <a:off x="5089525" y="4789488"/>
            <a:ext cx="1190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Minnie </a:t>
            </a:r>
          </a:p>
        </p:txBody>
      </p:sp>
      <p:sp>
        <p:nvSpPr>
          <p:cNvPr id="21530" name="Text Box 123"/>
          <p:cNvSpPr txBox="1">
            <a:spLocks noChangeArrowheads="1"/>
          </p:cNvSpPr>
          <p:nvPr/>
        </p:nvSpPr>
        <p:spPr bwMode="auto">
          <a:xfrm>
            <a:off x="4267200" y="5334000"/>
            <a:ext cx="40386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Mickey was like a common man, but he always tried to face any danger.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6" grpId="0" autoUpdateAnimBg="0"/>
      <p:bldP spid="21527" grpId="0" autoUpdateAnimBg="0"/>
      <p:bldP spid="21528" grpId="0" autoUpdateAnimBg="0"/>
      <p:bldP spid="21529" grpId="0" autoUpdateAnimBg="0"/>
      <p:bldP spid="21530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ChangeArrowheads="1"/>
          </p:cNvSpPr>
          <p:nvPr/>
        </p:nvSpPr>
        <p:spPr bwMode="auto">
          <a:xfrm>
            <a:off x="457200" y="685800"/>
            <a:ext cx="83058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40000"/>
              </a:lnSpc>
              <a:tabLst>
                <a:tab pos="495300" algn="l"/>
                <a:tab pos="5273675" algn="r"/>
              </a:tabLst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2d Read the passage again and discuss the questions with a partner.</a:t>
            </a:r>
            <a:endParaRPr lang="en-US" sz="3200" b="1">
              <a:solidFill>
                <a:schemeClr val="accent2"/>
              </a:solidFill>
              <a:latin typeface="Times New Roman" pitchFamily="18" charset="0"/>
            </a:endParaRPr>
          </a:p>
          <a:p>
            <a:pPr eaLnBrk="0" hangingPunct="0">
              <a:lnSpc>
                <a:spcPct val="140000"/>
              </a:lnSpc>
              <a:tabLst>
                <a:tab pos="495300" algn="l"/>
                <a:tab pos="5273675" algn="r"/>
              </a:tabLst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1. What is Mickey Mouse a symbol of? What   </a:t>
            </a:r>
          </a:p>
          <a:p>
            <a:pPr eaLnBrk="0" hangingPunct="0">
              <a:lnSpc>
                <a:spcPct val="140000"/>
              </a:lnSpc>
              <a:tabLst>
                <a:tab pos="495300" algn="l"/>
                <a:tab pos="5273675" algn="r"/>
              </a:tabLst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cartoon character is a symbol of Chinese   </a:t>
            </a:r>
          </a:p>
          <a:p>
            <a:pPr eaLnBrk="0" hangingPunct="0">
              <a:lnSpc>
                <a:spcPct val="140000"/>
              </a:lnSpc>
              <a:tabLst>
                <a:tab pos="495300" algn="l"/>
                <a:tab pos="5273675" algn="r"/>
              </a:tabLst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culture?</a:t>
            </a:r>
            <a:endParaRPr lang="en-US" sz="3200" b="1">
              <a:latin typeface="Times New Roman" pitchFamily="18" charset="0"/>
            </a:endParaRPr>
          </a:p>
        </p:txBody>
      </p:sp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1219200" y="4419600"/>
            <a:ext cx="50260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American culture. 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 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Ne Zha.</a:t>
            </a:r>
          </a:p>
          <a:p>
            <a:pPr eaLnBrk="1" hangingPunct="1"/>
            <a:endParaRPr lang="en-US" sz="32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"/>
          <p:cNvSpPr>
            <a:spLocks noChangeArrowheads="1"/>
          </p:cNvSpPr>
          <p:nvPr/>
        </p:nvSpPr>
        <p:spPr bwMode="auto">
          <a:xfrm>
            <a:off x="457200" y="838200"/>
            <a:ext cx="868680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2. Do you think Walt Disney is a smart man? </a:t>
            </a:r>
          </a:p>
          <a:p>
            <a:pPr eaLnBrk="0" hangingPunct="0">
              <a:lnSpc>
                <a:spcPct val="140000"/>
              </a:lnSpc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Why or why not? Do you want to be like him?                                                                                                                                                </a:t>
            </a:r>
          </a:p>
        </p:txBody>
      </p:sp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685800" y="2667000"/>
            <a:ext cx="6983413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Yes , I think so . Because his cartoon is </a:t>
            </a:r>
          </a:p>
          <a:p>
            <a:pPr eaLnBrk="1" hangingPunct="1"/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famous all over the world. Yes  ,I do.</a:t>
            </a:r>
          </a:p>
          <a:p>
            <a:pPr eaLnBrk="1" hangingPunct="1"/>
            <a:endParaRPr lang="en-US" sz="3200" b="1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/>
            <a:endParaRPr lang="en-US" sz="32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914400" y="1219200"/>
            <a:ext cx="7416800" cy="24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4400" b="1">
                <a:solidFill>
                  <a:srgbClr val="0000CC"/>
                </a:solidFill>
              </a:rPr>
              <a:t>Unit 5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4400" b="1">
                <a:solidFill>
                  <a:srgbClr val="0000CC"/>
                </a:solidFill>
              </a:rPr>
              <a:t>Do you want to watch a game show?</a:t>
            </a:r>
          </a:p>
        </p:txBody>
      </p:sp>
      <p:sp>
        <p:nvSpPr>
          <p:cNvPr id="6147" name="WordArt 6"/>
          <p:cNvSpPr>
            <a:spLocks noChangeArrowheads="1" noChangeShapeType="1" noTextEdit="1"/>
          </p:cNvSpPr>
          <p:nvPr/>
        </p:nvSpPr>
        <p:spPr bwMode="auto">
          <a:xfrm>
            <a:off x="2667000" y="4114800"/>
            <a:ext cx="39624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Section B 2a-2e</a:t>
            </a:r>
            <a:endParaRPr lang="zh-CN" altLang="en-US" sz="4000" b="1">
              <a:ln w="9525" cmpd="sng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ChangeArrowheads="1"/>
          </p:cNvSpPr>
          <p:nvPr/>
        </p:nvSpPr>
        <p:spPr bwMode="auto">
          <a:xfrm>
            <a:off x="762000" y="685800"/>
            <a:ext cx="7696200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3. Why did people want to be like Mickey?       </a:t>
            </a:r>
          </a:p>
          <a:p>
            <a:pPr eaLnBrk="0" hangingPunct="0">
              <a:lnSpc>
                <a:spcPct val="140000"/>
              </a:lnSpc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Do you want to be like Mickey? Why or   </a:t>
            </a:r>
          </a:p>
          <a:p>
            <a:pPr eaLnBrk="0" hangingPunct="0">
              <a:lnSpc>
                <a:spcPct val="140000"/>
              </a:lnSpc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why not?</a:t>
            </a:r>
            <a:endParaRPr lang="en-US" sz="3200" b="1">
              <a:latin typeface="Times New Roman" pitchFamily="18" charset="0"/>
            </a:endParaRPr>
          </a:p>
        </p:txBody>
      </p:sp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533400" y="3048000"/>
            <a:ext cx="8077200" cy="25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Because it is like a common man, but he always tried to face any danger.</a:t>
            </a:r>
          </a:p>
          <a:p>
            <a:pPr eaLnBrk="1" hangingPunct="1"/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Yes , I do. Because I want to try my best to live.</a:t>
            </a:r>
          </a:p>
          <a:p>
            <a:pPr eaLnBrk="1" hangingPunct="1"/>
            <a:endParaRPr lang="en-US" sz="3200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5"/>
          <p:cNvSpPr>
            <a:spLocks noChangeArrowheads="1"/>
          </p:cNvSpPr>
          <p:nvPr/>
        </p:nvSpPr>
        <p:spPr bwMode="auto">
          <a:xfrm>
            <a:off x="381000" y="685800"/>
            <a:ext cx="8534400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4. Can you think of another cartoon character    </a:t>
            </a:r>
          </a:p>
          <a:p>
            <a:pPr eaLnBrk="0" hangingPunct="0">
              <a:lnSpc>
                <a:spcPct val="140000"/>
              </a:lnSpc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that is as famous as Mickey? Why is the   </a:t>
            </a:r>
          </a:p>
          <a:p>
            <a:pPr eaLnBrk="0" hangingPunct="0">
              <a:lnSpc>
                <a:spcPct val="140000"/>
              </a:lnSpc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character popular?</a:t>
            </a:r>
          </a:p>
        </p:txBody>
      </p:sp>
      <p:sp>
        <p:nvSpPr>
          <p:cNvPr id="25603" name="Text Box 6"/>
          <p:cNvSpPr txBox="1">
            <a:spLocks noChangeArrowheads="1"/>
          </p:cNvSpPr>
          <p:nvPr/>
        </p:nvSpPr>
        <p:spPr bwMode="auto">
          <a:xfrm>
            <a:off x="762000" y="3200400"/>
            <a:ext cx="822960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Su Wukong. Because he can face every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problem in his life and win at last.</a:t>
            </a:r>
          </a:p>
          <a:p>
            <a:pPr eaLnBrk="1" hangingPunct="1"/>
            <a:endParaRPr lang="en-US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ChangeArrowheads="1"/>
          </p:cNvSpPr>
          <p:nvPr/>
        </p:nvSpPr>
        <p:spPr bwMode="auto">
          <a:xfrm>
            <a:off x="457200" y="990600"/>
            <a:ext cx="7924800" cy="199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2e </a:t>
            </a:r>
            <a:r>
              <a:rPr lang="en-US" sz="3200" b="1" u="sng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Underline</a:t>
            </a: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the following phrases in the   </a:t>
            </a:r>
          </a:p>
          <a:p>
            <a:pPr>
              <a:lnSpc>
                <a:spcPct val="130000"/>
              </a:lnSpc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passage. Write your own sentences or  </a:t>
            </a:r>
          </a:p>
          <a:p>
            <a:pPr>
              <a:lnSpc>
                <a:spcPct val="130000"/>
              </a:lnSpc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questions using the phrases.</a:t>
            </a:r>
          </a:p>
        </p:txBody>
      </p:sp>
      <p:sp>
        <p:nvSpPr>
          <p:cNvPr id="26627" name="Rectangle 9"/>
          <p:cNvSpPr>
            <a:spLocks noChangeArrowheads="1"/>
          </p:cNvSpPr>
          <p:nvPr/>
        </p:nvSpPr>
        <p:spPr bwMode="auto">
          <a:xfrm>
            <a:off x="990600" y="3290888"/>
            <a:ext cx="8639175" cy="301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3200" b="1">
                <a:latin typeface="Times New Roman" pitchFamily="18" charset="0"/>
                <a:cs typeface="Times New Roman" pitchFamily="18" charset="0"/>
              </a:rPr>
              <a:t>think of</a:t>
            </a:r>
            <a:r>
              <a:rPr lang="en-US" sz="3200" b="1" u="sng">
                <a:latin typeface="Times New Roman" pitchFamily="18" charset="0"/>
                <a:cs typeface="Times New Roman" pitchFamily="18" charset="0"/>
              </a:rPr>
              <a:t>                                                               </a:t>
            </a:r>
            <a:endParaRPr lang="en-US" sz="3200" b="1"/>
          </a:p>
          <a:p>
            <a:pPr eaLnBrk="0" hangingPunct="0"/>
            <a:r>
              <a:rPr lang="en-US" sz="3200" b="1">
                <a:latin typeface="Times New Roman" pitchFamily="18" charset="0"/>
                <a:cs typeface="Times New Roman" pitchFamily="18" charset="0"/>
              </a:rPr>
              <a:t>come out </a:t>
            </a:r>
            <a:r>
              <a:rPr lang="en-US" sz="3200" b="1" u="sng"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  <a:endParaRPr lang="en-US" sz="3200" b="1"/>
          </a:p>
          <a:p>
            <a:pPr eaLnBrk="0" hangingPunct="0"/>
            <a:r>
              <a:rPr lang="en-US" sz="3200" b="1">
                <a:latin typeface="Times New Roman" pitchFamily="18" charset="0"/>
                <a:cs typeface="Times New Roman" pitchFamily="18" charset="0"/>
              </a:rPr>
              <a:t>one of the main reasons</a:t>
            </a:r>
            <a:r>
              <a:rPr lang="en-US" sz="3200" b="1" u="sng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endParaRPr lang="en-US" sz="3200" b="1"/>
          </a:p>
          <a:p>
            <a:pPr eaLnBrk="0" hangingPunct="0"/>
            <a:r>
              <a:rPr lang="en-US" sz="3200" b="1">
                <a:latin typeface="Times New Roman" pitchFamily="18" charset="0"/>
                <a:cs typeface="Times New Roman" pitchFamily="18" charset="0"/>
              </a:rPr>
              <a:t>such as</a:t>
            </a:r>
            <a:r>
              <a:rPr lang="en-US" sz="3200" b="1" u="sng"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  <a:endParaRPr lang="en-US" sz="3200" b="1"/>
          </a:p>
          <a:p>
            <a:pPr eaLnBrk="0" hangingPunct="0"/>
            <a:r>
              <a:rPr lang="en-US" sz="3200" b="1">
                <a:latin typeface="Times New Roman" pitchFamily="18" charset="0"/>
                <a:cs typeface="Times New Roman" pitchFamily="18" charset="0"/>
              </a:rPr>
              <a:t>was ready to</a:t>
            </a:r>
            <a:r>
              <a:rPr lang="en-US" sz="3200" b="1" u="sng"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  <a:endParaRPr lang="en-US" sz="3200" b="1"/>
          </a:p>
          <a:p>
            <a:pPr eaLnBrk="0" hangingPunct="0"/>
            <a:r>
              <a:rPr lang="zh-CN" altLang="en-US" sz="3200" b="1">
                <a:latin typeface="Times New Roman" pitchFamily="18" charset="0"/>
              </a:rPr>
              <a:t>try his best</a:t>
            </a:r>
            <a:r>
              <a:rPr lang="en-US" sz="3200" b="1"/>
              <a:t>                                                          </a:t>
            </a:r>
          </a:p>
        </p:txBody>
      </p:sp>
      <p:sp>
        <p:nvSpPr>
          <p:cNvPr id="26628" name="Text Box 10"/>
          <p:cNvSpPr txBox="1">
            <a:spLocks noChangeArrowheads="1"/>
          </p:cNvSpPr>
          <p:nvPr/>
        </p:nvSpPr>
        <p:spPr bwMode="auto">
          <a:xfrm>
            <a:off x="2651125" y="206375"/>
            <a:ext cx="31369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5400" b="1">
                <a:solidFill>
                  <a:schemeClr val="accent2"/>
                </a:solidFill>
                <a:latin typeface="Times New Roman" pitchFamily="18" charset="0"/>
              </a:rPr>
              <a:t>Pair work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1981200" y="228600"/>
            <a:ext cx="45053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4800" b="1">
                <a:solidFill>
                  <a:schemeClr val="accent2"/>
                </a:solidFill>
                <a:latin typeface="Times New Roman" pitchFamily="18" charset="0"/>
              </a:rPr>
              <a:t>Language points</a:t>
            </a:r>
          </a:p>
        </p:txBody>
      </p:sp>
      <p:sp>
        <p:nvSpPr>
          <p:cNvPr id="27651" name="Text Box 6"/>
          <p:cNvSpPr txBox="1">
            <a:spLocks noChangeArrowheads="1"/>
          </p:cNvSpPr>
          <p:nvPr/>
        </p:nvSpPr>
        <p:spPr bwMode="auto">
          <a:xfrm>
            <a:off x="381000" y="1219200"/>
            <a:ext cx="8229600" cy="515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itchFamily="34" charset="0"/>
              <a:buAutoNum type="arabicPeriod"/>
            </a:pPr>
            <a:r>
              <a:rPr lang="en-US" sz="3200" b="1">
                <a:latin typeface="Times New Roman" pitchFamily="18" charset="0"/>
              </a:rPr>
              <a:t>I like to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find out</a:t>
            </a:r>
            <a:r>
              <a:rPr lang="en-US" sz="3200" b="1">
                <a:latin typeface="Times New Roman" pitchFamily="18" charset="0"/>
              </a:rPr>
              <a:t> what different people think  </a:t>
            </a:r>
          </a:p>
          <a:p>
            <a:pPr eaLnBrk="1" hangingPunct="1">
              <a:lnSpc>
                <a:spcPct val="130000"/>
              </a:lnSpc>
            </a:pPr>
            <a:r>
              <a:rPr lang="en-US" sz="3200" b="1">
                <a:latin typeface="Times New Roman" pitchFamily="18" charset="0"/>
              </a:rPr>
              <a:t>   about a subject.</a:t>
            </a:r>
          </a:p>
          <a:p>
            <a:pPr eaLnBrk="1" hangingPunct="1">
              <a:lnSpc>
                <a:spcPct val="130000"/>
              </a:lnSpc>
            </a:pPr>
            <a:r>
              <a:rPr lang="en-US" sz="3200" b="1">
                <a:latin typeface="Times New Roman" pitchFamily="18" charset="0"/>
              </a:rPr>
              <a:t>   </a:t>
            </a:r>
            <a:r>
              <a:rPr lang="zh-CN" altLang="en-US" sz="3200" b="1">
                <a:latin typeface="Times New Roman" pitchFamily="18" charset="0"/>
              </a:rPr>
              <a:t>我想找出不同人对同一个主题的看法。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Times New Roman" pitchFamily="18" charset="0"/>
              </a:rPr>
              <a:t>   此句中的“ </a:t>
            </a:r>
            <a:r>
              <a:rPr lang="en-US" sz="3200" b="1">
                <a:latin typeface="Times New Roman" pitchFamily="18" charset="0"/>
              </a:rPr>
              <a:t>find out” </a:t>
            </a:r>
            <a:r>
              <a:rPr lang="zh-CN" altLang="en-US" sz="3200" b="1">
                <a:latin typeface="Times New Roman" pitchFamily="18" charset="0"/>
              </a:rPr>
              <a:t>用作及物动词短语，常表达</a:t>
            </a:r>
            <a:r>
              <a:rPr lang="zh-CN" altLang="en-US" sz="3200" b="1">
                <a:solidFill>
                  <a:srgbClr val="6600CC"/>
                </a:solidFill>
                <a:latin typeface="Times New Roman" pitchFamily="18" charset="0"/>
              </a:rPr>
              <a:t>找出答案，弄明真相，查明情况</a:t>
            </a:r>
            <a:r>
              <a:rPr lang="zh-CN" altLang="en-US" sz="3200" b="1">
                <a:latin typeface="Times New Roman" pitchFamily="18" charset="0"/>
              </a:rPr>
              <a:t>等意思。如：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Times New Roman" pitchFamily="18" charset="0"/>
              </a:rPr>
              <a:t>    </a:t>
            </a:r>
            <a:r>
              <a:rPr lang="en-US" sz="3200" b="1">
                <a:latin typeface="Times New Roman" pitchFamily="18" charset="0"/>
              </a:rPr>
              <a:t>Please </a:t>
            </a:r>
            <a:r>
              <a:rPr lang="en-US" sz="3200" b="1">
                <a:solidFill>
                  <a:srgbClr val="6600CC"/>
                </a:solidFill>
                <a:latin typeface="Times New Roman" pitchFamily="18" charset="0"/>
              </a:rPr>
              <a:t>find out</a:t>
            </a:r>
            <a:r>
              <a:rPr lang="en-US" sz="3200" b="1">
                <a:latin typeface="Times New Roman" pitchFamily="18" charset="0"/>
              </a:rPr>
              <a:t> when the train leaves.   </a:t>
            </a:r>
          </a:p>
          <a:p>
            <a:pPr eaLnBrk="1" hangingPunct="1">
              <a:lnSpc>
                <a:spcPct val="130000"/>
              </a:lnSpc>
            </a:pPr>
            <a:r>
              <a:rPr lang="en-US" sz="3200" b="1">
                <a:latin typeface="Times New Roman" pitchFamily="18" charset="0"/>
              </a:rPr>
              <a:t>    </a:t>
            </a:r>
            <a:r>
              <a:rPr lang="zh-CN" altLang="en-US" sz="3200" b="1">
                <a:latin typeface="Times New Roman" pitchFamily="18" charset="0"/>
              </a:rPr>
              <a:t>请查一下火车什么时候离站。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6"/>
          <p:cNvSpPr txBox="1">
            <a:spLocks noChangeArrowheads="1"/>
          </p:cNvSpPr>
          <p:nvPr/>
        </p:nvSpPr>
        <p:spPr bwMode="auto">
          <a:xfrm>
            <a:off x="304800" y="407988"/>
            <a:ext cx="8686800" cy="645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5000"/>
              </a:lnSpc>
            </a:pPr>
            <a:r>
              <a:rPr lang="zh-CN" altLang="en-US" sz="3200" b="1">
                <a:latin typeface="Times New Roman" pitchFamily="18" charset="0"/>
              </a:rPr>
              <a:t>表示“寻找，找出等近义词还有“ </a:t>
            </a:r>
            <a:r>
              <a:rPr lang="en-US" sz="3200" b="1">
                <a:latin typeface="Times New Roman" pitchFamily="18" charset="0"/>
              </a:rPr>
              <a:t>look for , find”</a:t>
            </a:r>
          </a:p>
          <a:p>
            <a:pPr eaLnBrk="1" hangingPunct="1">
              <a:lnSpc>
                <a:spcPct val="145000"/>
              </a:lnSpc>
            </a:pPr>
            <a:r>
              <a:rPr lang="en-US" sz="3200" b="1">
                <a:latin typeface="Times New Roman" pitchFamily="18" charset="0"/>
              </a:rPr>
              <a:t>1</a:t>
            </a:r>
            <a:r>
              <a:rPr lang="zh-CN" altLang="en-US" sz="3200" b="1">
                <a:latin typeface="Times New Roman" pitchFamily="18" charset="0"/>
              </a:rPr>
              <a:t>）</a:t>
            </a:r>
            <a:r>
              <a:rPr lang="en-US" sz="3200" b="1">
                <a:latin typeface="Times New Roman" pitchFamily="18" charset="0"/>
              </a:rPr>
              <a:t>look for “</a:t>
            </a:r>
            <a:r>
              <a:rPr lang="zh-CN" altLang="en-US" sz="3200" b="1">
                <a:latin typeface="Times New Roman" pitchFamily="18" charset="0"/>
              </a:rPr>
              <a:t>寻找”指有目的地找。强调“寻找”</a:t>
            </a:r>
          </a:p>
          <a:p>
            <a:pPr eaLnBrk="1" hangingPunct="1">
              <a:lnSpc>
                <a:spcPct val="145000"/>
              </a:lnSpc>
            </a:pPr>
            <a:r>
              <a:rPr lang="zh-CN" altLang="en-US" sz="3200" b="1">
                <a:latin typeface="Times New Roman" pitchFamily="18" charset="0"/>
              </a:rPr>
              <a:t>      的过程。</a:t>
            </a:r>
          </a:p>
          <a:p>
            <a:pPr eaLnBrk="1" hangingPunct="1">
              <a:lnSpc>
                <a:spcPct val="145000"/>
              </a:lnSpc>
            </a:pPr>
            <a:r>
              <a:rPr lang="zh-CN" altLang="en-US" sz="3200" b="1">
                <a:latin typeface="Times New Roman" pitchFamily="18" charset="0"/>
              </a:rPr>
              <a:t>       </a:t>
            </a:r>
            <a:r>
              <a:rPr lang="en-US" sz="3200" b="1">
                <a:latin typeface="Times New Roman" pitchFamily="18" charset="0"/>
              </a:rPr>
              <a:t>e.g. What are you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looking for</a:t>
            </a:r>
            <a:r>
              <a:rPr lang="en-US" sz="3200" b="1">
                <a:latin typeface="Times New Roman" pitchFamily="18" charset="0"/>
              </a:rPr>
              <a:t>? </a:t>
            </a:r>
          </a:p>
          <a:p>
            <a:pPr eaLnBrk="1" hangingPunct="1">
              <a:lnSpc>
                <a:spcPct val="145000"/>
              </a:lnSpc>
            </a:pPr>
            <a:r>
              <a:rPr lang="en-US" sz="3200" b="1">
                <a:latin typeface="Times New Roman" pitchFamily="18" charset="0"/>
              </a:rPr>
              <a:t>              </a:t>
            </a:r>
            <a:r>
              <a:rPr lang="zh-CN" altLang="en-US" sz="3200" b="1">
                <a:latin typeface="Times New Roman" pitchFamily="18" charset="0"/>
              </a:rPr>
              <a:t>你在找什么？   </a:t>
            </a:r>
            <a:r>
              <a:rPr lang="zh-CN" altLang="en-US" sz="3200" b="1">
                <a:solidFill>
                  <a:srgbClr val="FF00FF"/>
                </a:solidFill>
                <a:latin typeface="Times New Roman" pitchFamily="18" charset="0"/>
              </a:rPr>
              <a:t>（强调找的过程）</a:t>
            </a:r>
          </a:p>
          <a:p>
            <a:pPr eaLnBrk="1" hangingPunct="1">
              <a:lnSpc>
                <a:spcPct val="145000"/>
              </a:lnSpc>
            </a:pPr>
            <a:r>
              <a:rPr lang="en-US" sz="3200" b="1">
                <a:latin typeface="Times New Roman" pitchFamily="18" charset="0"/>
              </a:rPr>
              <a:t>2)  find  vt. “</a:t>
            </a:r>
            <a:r>
              <a:rPr lang="zh-CN" altLang="en-US" sz="3200" b="1">
                <a:latin typeface="Times New Roman" pitchFamily="18" charset="0"/>
              </a:rPr>
              <a:t>找” 强调找的结果。</a:t>
            </a:r>
          </a:p>
          <a:p>
            <a:pPr eaLnBrk="1" hangingPunct="1">
              <a:lnSpc>
                <a:spcPct val="145000"/>
              </a:lnSpc>
            </a:pPr>
            <a:r>
              <a:rPr lang="zh-CN" altLang="en-US" sz="3200" b="1">
                <a:latin typeface="Times New Roman" pitchFamily="18" charset="0"/>
              </a:rPr>
              <a:t>     </a:t>
            </a:r>
            <a:r>
              <a:rPr lang="en-US" sz="3200" b="1">
                <a:latin typeface="Times New Roman" pitchFamily="18" charset="0"/>
              </a:rPr>
              <a:t>e.g. I looked for my book everywhere, but I  </a:t>
            </a:r>
          </a:p>
          <a:p>
            <a:pPr eaLnBrk="1" hangingPunct="1">
              <a:lnSpc>
                <a:spcPct val="145000"/>
              </a:lnSpc>
            </a:pPr>
            <a:r>
              <a:rPr lang="en-US" sz="3200" b="1">
                <a:latin typeface="Times New Roman" pitchFamily="18" charset="0"/>
              </a:rPr>
              <a:t>            didn’t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 find</a:t>
            </a:r>
            <a:r>
              <a:rPr lang="en-US" sz="3200" b="1">
                <a:latin typeface="Times New Roman" pitchFamily="18" charset="0"/>
              </a:rPr>
              <a:t> it.     </a:t>
            </a:r>
            <a:r>
              <a:rPr lang="en-US" sz="3200" b="1">
                <a:solidFill>
                  <a:srgbClr val="FF00FF"/>
                </a:solidFill>
                <a:latin typeface="Times New Roman" pitchFamily="18" charset="0"/>
              </a:rPr>
              <a:t>(</a:t>
            </a:r>
            <a:r>
              <a:rPr lang="zh-CN" altLang="en-US" sz="3200" b="1">
                <a:solidFill>
                  <a:srgbClr val="FF00FF"/>
                </a:solidFill>
                <a:latin typeface="Times New Roman" pitchFamily="18" charset="0"/>
              </a:rPr>
              <a:t>结果是没找到）</a:t>
            </a:r>
          </a:p>
          <a:p>
            <a:pPr eaLnBrk="1" hangingPunct="1">
              <a:lnSpc>
                <a:spcPct val="145000"/>
              </a:lnSpc>
            </a:pPr>
            <a:endParaRPr lang="en-US" sz="3200" b="1">
              <a:solidFill>
                <a:srgbClr val="FF00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457200" y="457200"/>
            <a:ext cx="8186738" cy="625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en-US" sz="3200" b="1">
                <a:latin typeface="Times New Roman" pitchFamily="18" charset="0"/>
              </a:rPr>
              <a:t>2.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What is your favorite</a:t>
            </a:r>
            <a:r>
              <a:rPr lang="en-US" sz="3200" b="1">
                <a:latin typeface="Times New Roman" pitchFamily="18" charset="0"/>
              </a:rPr>
              <a:t> cartoon?</a:t>
            </a:r>
          </a:p>
          <a:p>
            <a:pPr eaLnBrk="1" hangingPunct="1">
              <a:lnSpc>
                <a:spcPct val="115000"/>
              </a:lnSpc>
            </a:pPr>
            <a:r>
              <a:rPr lang="en-US" sz="3200" b="1">
                <a:latin typeface="Times New Roman" pitchFamily="18" charset="0"/>
              </a:rPr>
              <a:t>     </a:t>
            </a:r>
            <a:r>
              <a:rPr lang="zh-CN" altLang="en-US" sz="3200" b="1">
                <a:latin typeface="Times New Roman" pitchFamily="18" charset="0"/>
              </a:rPr>
              <a:t>你最喜欢的卡通片是什么？</a:t>
            </a:r>
          </a:p>
          <a:p>
            <a:pPr eaLnBrk="1" hangingPunct="1">
              <a:lnSpc>
                <a:spcPct val="115000"/>
              </a:lnSpc>
            </a:pPr>
            <a:r>
              <a:rPr lang="zh-CN" altLang="en-US" sz="3200" b="1">
                <a:latin typeface="Times New Roman" pitchFamily="18" charset="0"/>
              </a:rPr>
              <a:t>     “ </a:t>
            </a:r>
            <a:r>
              <a:rPr lang="en-US" sz="3200" b="1">
                <a:latin typeface="Times New Roman" pitchFamily="18" charset="0"/>
              </a:rPr>
              <a:t>what’ s your favorite…? </a:t>
            </a:r>
            <a:r>
              <a:rPr lang="zh-CN" altLang="en-US" sz="3200" b="1">
                <a:latin typeface="Times New Roman" pitchFamily="18" charset="0"/>
              </a:rPr>
              <a:t>是用来询问对方</a:t>
            </a:r>
          </a:p>
          <a:p>
            <a:pPr eaLnBrk="1" hangingPunct="1">
              <a:lnSpc>
                <a:spcPct val="115000"/>
              </a:lnSpc>
            </a:pPr>
            <a:r>
              <a:rPr lang="zh-CN" altLang="en-US" sz="3200" b="1">
                <a:latin typeface="Times New Roman" pitchFamily="18" charset="0"/>
              </a:rPr>
              <a:t>     最喜爱事物是什么。其同义句为“ </a:t>
            </a:r>
            <a:r>
              <a:rPr lang="en-US" sz="3200" b="1">
                <a:solidFill>
                  <a:srgbClr val="6600CC"/>
                </a:solidFill>
                <a:latin typeface="Times New Roman" pitchFamily="18" charset="0"/>
              </a:rPr>
              <a:t>what…</a:t>
            </a:r>
          </a:p>
          <a:p>
            <a:pPr eaLnBrk="1" hangingPunct="1">
              <a:lnSpc>
                <a:spcPct val="115000"/>
              </a:lnSpc>
            </a:pPr>
            <a:r>
              <a:rPr lang="en-US" sz="3200" b="1">
                <a:solidFill>
                  <a:srgbClr val="6600CC"/>
                </a:solidFill>
                <a:latin typeface="Times New Roman" pitchFamily="18" charset="0"/>
              </a:rPr>
              <a:t>     do you like best? </a:t>
            </a:r>
          </a:p>
          <a:p>
            <a:pPr eaLnBrk="1" hangingPunct="1">
              <a:lnSpc>
                <a:spcPct val="115000"/>
              </a:lnSpc>
            </a:pPr>
            <a:r>
              <a:rPr lang="en-US" sz="3200" b="1">
                <a:latin typeface="Times New Roman" pitchFamily="18" charset="0"/>
              </a:rPr>
              <a:t>     </a:t>
            </a:r>
            <a:r>
              <a:rPr lang="zh-CN" altLang="en-US" sz="3200" b="1">
                <a:latin typeface="Times New Roman" pitchFamily="18" charset="0"/>
              </a:rPr>
              <a:t>回答用</a:t>
            </a:r>
            <a:r>
              <a:rPr lang="en-US" sz="3200" b="1">
                <a:latin typeface="Times New Roman" pitchFamily="18" charset="0"/>
              </a:rPr>
              <a:t>: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My favorite book is …</a:t>
            </a:r>
          </a:p>
          <a:p>
            <a:pPr eaLnBrk="1" hangingPunct="1">
              <a:lnSpc>
                <a:spcPct val="115000"/>
              </a:lnSpc>
            </a:pPr>
            <a:r>
              <a:rPr lang="en-US" sz="3200" b="1">
                <a:latin typeface="Times New Roman" pitchFamily="18" charset="0"/>
              </a:rPr>
              <a:t>                    </a:t>
            </a:r>
            <a:r>
              <a:rPr lang="zh-CN" altLang="en-US" sz="3200" b="1">
                <a:latin typeface="Times New Roman" pitchFamily="18" charset="0"/>
              </a:rPr>
              <a:t>或是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I like …best.</a:t>
            </a:r>
          </a:p>
          <a:p>
            <a:pPr eaLnBrk="1" hangingPunct="1">
              <a:lnSpc>
                <a:spcPct val="115000"/>
              </a:lnSpc>
            </a:pPr>
            <a:r>
              <a:rPr lang="en-US" sz="3200" b="1">
                <a:latin typeface="Times New Roman" pitchFamily="18" charset="0"/>
              </a:rPr>
              <a:t> e.g. --what’s your favorite book? </a:t>
            </a:r>
          </a:p>
          <a:p>
            <a:pPr eaLnBrk="1" hangingPunct="1">
              <a:lnSpc>
                <a:spcPct val="115000"/>
              </a:lnSpc>
            </a:pPr>
            <a:r>
              <a:rPr lang="en-US" sz="3200" b="1">
                <a:latin typeface="Times New Roman" pitchFamily="18" charset="0"/>
              </a:rPr>
              <a:t>          = what book do you like best?</a:t>
            </a:r>
          </a:p>
          <a:p>
            <a:pPr eaLnBrk="1" hangingPunct="1">
              <a:lnSpc>
                <a:spcPct val="115000"/>
              </a:lnSpc>
            </a:pPr>
            <a:r>
              <a:rPr lang="en-US" sz="3200" b="1">
                <a:latin typeface="Times New Roman" pitchFamily="18" charset="0"/>
              </a:rPr>
              <a:t>        -- My favorite book is </a:t>
            </a:r>
            <a:r>
              <a:rPr lang="en-US" sz="3200" b="1" i="1">
                <a:latin typeface="Times New Roman" pitchFamily="18" charset="0"/>
              </a:rPr>
              <a:t>Snow White.</a:t>
            </a:r>
          </a:p>
          <a:p>
            <a:pPr eaLnBrk="1" hangingPunct="1">
              <a:lnSpc>
                <a:spcPct val="115000"/>
              </a:lnSpc>
            </a:pPr>
            <a:r>
              <a:rPr lang="en-US" sz="3200" b="1" i="1">
                <a:latin typeface="Times New Roman" pitchFamily="18" charset="0"/>
              </a:rPr>
              <a:t>           </a:t>
            </a:r>
            <a:r>
              <a:rPr lang="zh-CN" altLang="en-US" sz="3200" b="1">
                <a:latin typeface="Times New Roman" pitchFamily="18" charset="0"/>
              </a:rPr>
              <a:t>或是 </a:t>
            </a:r>
            <a:r>
              <a:rPr lang="en-US" sz="3200" b="1">
                <a:latin typeface="Times New Roman" pitchFamily="18" charset="0"/>
              </a:rPr>
              <a:t>I like </a:t>
            </a:r>
            <a:r>
              <a:rPr lang="en-US" sz="3200" b="1" i="1">
                <a:latin typeface="Times New Roman" pitchFamily="18" charset="0"/>
              </a:rPr>
              <a:t>Snow White</a:t>
            </a:r>
            <a:r>
              <a:rPr lang="en-US" sz="3200" b="1">
                <a:latin typeface="Times New Roman" pitchFamily="18" charset="0"/>
              </a:rPr>
              <a:t> best.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381000" y="327025"/>
            <a:ext cx="8305800" cy="653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When people say </a:t>
            </a:r>
            <a:r>
              <a:rPr lang="en-US" sz="3200" b="1">
                <a:solidFill>
                  <a:srgbClr val="000000"/>
                </a:solidFill>
                <a:cs typeface="Times New Roman" pitchFamily="18" charset="0"/>
              </a:rPr>
              <a:t>“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culture</a:t>
            </a:r>
            <a:r>
              <a:rPr lang="en-US" sz="3200" b="1">
                <a:solidFill>
                  <a:srgbClr val="000000"/>
                </a:solidFill>
                <a:cs typeface="Times New Roman" pitchFamily="18" charset="0"/>
              </a:rPr>
              <a:t>”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we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think of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eaLnBrk="1" hangingPunct="1">
              <a:lnSpc>
                <a:spcPct val="125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art and history.</a:t>
            </a:r>
            <a:r>
              <a:rPr lang="en-US"/>
              <a:t>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当人们提起文化时，我们就 会想到艺术和历史。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think</a:t>
            </a:r>
            <a:r>
              <a:rPr lang="en-US" sz="3200" b="1">
                <a:latin typeface="Times New Roman" pitchFamily="18" charset="0"/>
              </a:rPr>
              <a:t>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</a:rPr>
              <a:t>of </a:t>
            </a:r>
            <a:r>
              <a:rPr lang="zh-CN" altLang="en-US" sz="3200" b="1">
                <a:latin typeface="Times New Roman" pitchFamily="18" charset="0"/>
              </a:rPr>
              <a:t>有考虑；想起；有</a:t>
            </a:r>
            <a:r>
              <a:rPr lang="en-US" sz="3200" b="1">
                <a:latin typeface="Times New Roman" pitchFamily="18" charset="0"/>
              </a:rPr>
              <a:t>…</a:t>
            </a:r>
            <a:r>
              <a:rPr lang="zh-CN" altLang="en-US" sz="3200" b="1">
                <a:latin typeface="Times New Roman" pitchFamily="18" charset="0"/>
              </a:rPr>
              <a:t>想法；对</a:t>
            </a:r>
            <a:r>
              <a:rPr lang="en-US" sz="3200" b="1">
                <a:latin typeface="Times New Roman" pitchFamily="18" charset="0"/>
              </a:rPr>
              <a:t>…</a:t>
            </a:r>
            <a:r>
              <a:rPr lang="zh-CN" altLang="en-US" sz="3200" b="1">
                <a:latin typeface="Times New Roman" pitchFamily="18" charset="0"/>
              </a:rPr>
              <a:t>有意见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zh-CN" altLang="en-US" sz="3200" b="1">
                <a:latin typeface="Times New Roman" pitchFamily="18" charset="0"/>
              </a:rPr>
              <a:t>等意思。在该句中应理解为“ 想起， 想到”。例如：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 sz="3200" b="1">
                <a:latin typeface="Times New Roman" pitchFamily="18" charset="0"/>
              </a:rPr>
              <a:t>    </a:t>
            </a:r>
            <a:r>
              <a:rPr lang="en-US" sz="3200" b="1">
                <a:latin typeface="Times New Roman" pitchFamily="18" charset="0"/>
              </a:rPr>
              <a:t>Does the poem make you </a:t>
            </a:r>
            <a:r>
              <a:rPr lang="en-US" sz="3200" b="1">
                <a:solidFill>
                  <a:srgbClr val="0033CC"/>
                </a:solidFill>
                <a:latin typeface="Times New Roman" pitchFamily="18" charset="0"/>
              </a:rPr>
              <a:t>think of</a:t>
            </a:r>
            <a:r>
              <a:rPr lang="en-US" sz="3200" b="1">
                <a:latin typeface="Times New Roman" pitchFamily="18" charset="0"/>
              </a:rPr>
              <a:t> spring?</a:t>
            </a:r>
          </a:p>
          <a:p>
            <a:pPr eaLnBrk="1" hangingPunct="1">
              <a:lnSpc>
                <a:spcPct val="125000"/>
              </a:lnSpc>
            </a:pPr>
            <a:r>
              <a:rPr lang="en-US" sz="3200" b="1">
                <a:latin typeface="Times New Roman" pitchFamily="18" charset="0"/>
              </a:rPr>
              <a:t>    </a:t>
            </a:r>
            <a:r>
              <a:rPr lang="zh-CN" altLang="en-US" sz="3200" b="1">
                <a:latin typeface="Times New Roman" pitchFamily="18" charset="0"/>
              </a:rPr>
              <a:t>这首诗有没有让你想到春天？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 sz="3200" b="1">
                <a:latin typeface="Times New Roman" pitchFamily="18" charset="0"/>
              </a:rPr>
              <a:t>    </a:t>
            </a:r>
            <a:r>
              <a:rPr lang="en-US" sz="3200" b="1">
                <a:latin typeface="Times New Roman" pitchFamily="18" charset="0"/>
              </a:rPr>
              <a:t>How many stars can you </a:t>
            </a:r>
            <a:r>
              <a:rPr lang="en-US" sz="3200" b="1">
                <a:solidFill>
                  <a:srgbClr val="0033CC"/>
                </a:solidFill>
                <a:latin typeface="Times New Roman" pitchFamily="18" charset="0"/>
              </a:rPr>
              <a:t>think of</a:t>
            </a:r>
            <a:r>
              <a:rPr lang="en-US" sz="3200" b="1">
                <a:latin typeface="Times New Roman" pitchFamily="18" charset="0"/>
              </a:rPr>
              <a:t>?</a:t>
            </a:r>
          </a:p>
          <a:p>
            <a:pPr eaLnBrk="1" hangingPunct="1">
              <a:lnSpc>
                <a:spcPct val="125000"/>
              </a:lnSpc>
            </a:pPr>
            <a:r>
              <a:rPr lang="en-US" sz="3200" b="1">
                <a:latin typeface="Times New Roman" pitchFamily="18" charset="0"/>
              </a:rPr>
              <a:t>    </a:t>
            </a:r>
            <a:r>
              <a:rPr lang="zh-CN" altLang="en-US" sz="3200" b="1">
                <a:latin typeface="Times New Roman" pitchFamily="18" charset="0"/>
              </a:rPr>
              <a:t>你能想到多少明星？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/>
              <a:t>       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5"/>
          <p:cNvSpPr>
            <a:spLocks noChangeArrowheads="1"/>
          </p:cNvSpPr>
          <p:nvPr/>
        </p:nvSpPr>
        <p:spPr bwMode="auto">
          <a:xfrm>
            <a:off x="-150813" y="304800"/>
            <a:ext cx="9523413" cy="659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 When this cartoon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came out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in New York on  </a:t>
            </a:r>
          </a:p>
          <a:p>
            <a:pPr>
              <a:lnSpc>
                <a:spcPct val="120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November 18, 1928, it was the first cartoon </a:t>
            </a:r>
          </a:p>
          <a:p>
            <a:pPr>
              <a:lnSpc>
                <a:spcPct val="120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with sound and music.</a:t>
            </a:r>
          </a:p>
          <a:p>
            <a:pPr>
              <a:lnSpc>
                <a:spcPct val="120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当这部动画片于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1928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年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月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18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问世于纽约 </a:t>
            </a:r>
          </a:p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时，它成为第一部带有音乐的动画片。</a:t>
            </a:r>
          </a:p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zh-CN" altLang="en-US" sz="3200" b="1">
                <a:solidFill>
                  <a:srgbClr val="000000"/>
                </a:solidFill>
                <a:cs typeface="Times New Roman" pitchFamily="18" charset="0"/>
              </a:rPr>
              <a:t>“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come out</a:t>
            </a:r>
            <a:r>
              <a:rPr lang="en-US" sz="3200" b="1">
                <a:solidFill>
                  <a:srgbClr val="000000"/>
                </a:solidFill>
                <a:cs typeface="Times New Roman" pitchFamily="18" charset="0"/>
              </a:rPr>
              <a:t>”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在本句中译为</a:t>
            </a:r>
            <a:r>
              <a:rPr lang="zh-CN" altLang="en-US" sz="3200" b="1">
                <a:solidFill>
                  <a:srgbClr val="000000"/>
                </a:solidFill>
                <a:cs typeface="Times New Roman" pitchFamily="18" charset="0"/>
              </a:rPr>
              <a:t>“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2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出版</a:t>
            </a:r>
            <a:r>
              <a:rPr lang="zh-CN" altLang="en-US" sz="3200" b="1">
                <a:solidFill>
                  <a:srgbClr val="000000"/>
                </a:solidFill>
                <a:cs typeface="Times New Roman" pitchFamily="18" charset="0"/>
              </a:rPr>
              <a:t>”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引申为</a:t>
            </a:r>
          </a:p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zh-CN" altLang="en-US" sz="3200" b="1">
                <a:solidFill>
                  <a:srgbClr val="000000"/>
                </a:solidFill>
                <a:cs typeface="Times New Roman" pitchFamily="18" charset="0"/>
              </a:rPr>
              <a:t>“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问世</a:t>
            </a:r>
            <a:r>
              <a:rPr lang="zh-CN" altLang="en-US" sz="3200" b="1">
                <a:solidFill>
                  <a:srgbClr val="000000"/>
                </a:solidFill>
                <a:cs typeface="Times New Roman" pitchFamily="18" charset="0"/>
              </a:rPr>
              <a:t>”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。此外还有：出来，（花）开出来之意。</a:t>
            </a:r>
          </a:p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e.g. The book </a:t>
            </a:r>
            <a:r>
              <a:rPr lang="en-US" sz="32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comes out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this week. </a:t>
            </a:r>
          </a:p>
          <a:p>
            <a:pPr>
              <a:lnSpc>
                <a:spcPct val="120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该书本周上市。 </a:t>
            </a:r>
          </a:p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Oh, look! The sun's coming out!</a:t>
            </a:r>
          </a:p>
          <a:p>
            <a:pPr>
              <a:lnSpc>
                <a:spcPct val="120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噢，看！太阳出来啦！    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5"/>
          <p:cNvSpPr>
            <a:spLocks noChangeArrowheads="1"/>
          </p:cNvSpPr>
          <p:nvPr/>
        </p:nvSpPr>
        <p:spPr bwMode="auto">
          <a:xfrm>
            <a:off x="228600" y="339725"/>
            <a:ext cx="8534400" cy="651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One of the main reasons is that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Mickey was   </a:t>
            </a:r>
          </a:p>
          <a:p>
            <a:pPr>
              <a:lnSpc>
                <a:spcPct val="120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like a common man, but he always tried to   </a:t>
            </a:r>
          </a:p>
          <a:p>
            <a:pPr>
              <a:lnSpc>
                <a:spcPct val="120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face any danger.</a:t>
            </a:r>
          </a:p>
          <a:p>
            <a:pPr>
              <a:lnSpc>
                <a:spcPct val="120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一个主要原因是米奇看似一个普通人，但 </a:t>
            </a:r>
          </a:p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他总是尝试应对任何危险。</a:t>
            </a:r>
          </a:p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 of </a:t>
            </a:r>
            <a:r>
              <a:rPr lang="en-US" sz="3200" b="1">
                <a:solidFill>
                  <a:srgbClr val="000000"/>
                </a:solidFill>
                <a:cs typeface="Times New Roman" pitchFamily="18" charset="0"/>
              </a:rPr>
              <a:t>…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后跟</a:t>
            </a:r>
            <a:r>
              <a:rPr lang="zh-CN" altLang="en-US" sz="3200" b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可数名词复数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zh-CN" altLang="en-US" sz="3200" b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表示</a:t>
            </a:r>
            <a:r>
              <a:rPr lang="en-US" sz="3200" b="1">
                <a:solidFill>
                  <a:srgbClr val="6600CC"/>
                </a:solidFill>
                <a:cs typeface="Times New Roman" pitchFamily="18" charset="0"/>
              </a:rPr>
              <a:t>…</a:t>
            </a:r>
            <a:r>
              <a:rPr lang="zh-CN" altLang="en-US" sz="3200" b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之一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。</a:t>
            </a:r>
          </a:p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其后的谓语动词用</a:t>
            </a:r>
            <a:r>
              <a:rPr lang="zh-CN" altLang="en-US" sz="3200" b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单数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。</a:t>
            </a:r>
          </a:p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US" sz="32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One of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my favorite</a:t>
            </a:r>
            <a:r>
              <a:rPr lang="en-US" sz="32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movies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Mr. Bean.</a:t>
            </a:r>
          </a:p>
          <a:p>
            <a:pPr>
              <a:lnSpc>
                <a:spcPct val="120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我最喜欢的电影之一是憨豆先生。</a:t>
            </a:r>
          </a:p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32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One of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my best </a:t>
            </a:r>
            <a:r>
              <a:rPr lang="en-US" sz="32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friends</a:t>
            </a:r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is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Ann.</a:t>
            </a:r>
          </a:p>
          <a:p>
            <a:pPr>
              <a:lnSpc>
                <a:spcPct val="120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安是我最好的朋友之一。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5"/>
          <p:cNvSpPr>
            <a:spLocks noChangeArrowheads="1"/>
          </p:cNvSpPr>
          <p:nvPr/>
        </p:nvSpPr>
        <p:spPr bwMode="auto">
          <a:xfrm>
            <a:off x="304800" y="609600"/>
            <a:ext cx="8382000" cy="555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6. However, he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was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always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ready to try his best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40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然而， 他总是做好尽全力的准备。</a:t>
            </a:r>
          </a:p>
          <a:p>
            <a:pPr>
              <a:lnSpc>
                <a:spcPct val="140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be ready to do sth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准备做某事 </a:t>
            </a:r>
          </a:p>
          <a:p>
            <a:pPr>
              <a:lnSpc>
                <a:spcPct val="140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32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get ready to do sth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与之同义，但前者强    </a:t>
            </a:r>
          </a:p>
          <a:p>
            <a:pPr>
              <a:lnSpc>
                <a:spcPct val="140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调</a:t>
            </a:r>
            <a:r>
              <a:rPr lang="zh-CN" alt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状态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，后者强调</a:t>
            </a:r>
            <a:r>
              <a:rPr lang="zh-CN" altLang="en-US" sz="32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动作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。</a:t>
            </a:r>
          </a:p>
          <a:p>
            <a:pPr>
              <a:lnSpc>
                <a:spcPct val="140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e.g. Are you ready to start?   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你准备好了吗？     </a:t>
            </a:r>
          </a:p>
          <a:p>
            <a:pPr>
              <a:lnSpc>
                <a:spcPct val="140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Please get ready to start.</a:t>
            </a:r>
          </a:p>
          <a:p>
            <a:pPr>
              <a:lnSpc>
                <a:spcPct val="140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请作好开始的准备。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ChangeArrowheads="1"/>
          </p:cNvSpPr>
          <p:nvPr/>
        </p:nvSpPr>
        <p:spPr bwMode="auto">
          <a:xfrm>
            <a:off x="381000" y="838200"/>
            <a:ext cx="8763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tabLst>
                <a:tab pos="495300" algn="l"/>
                <a:tab pos="5273675" algn="r"/>
              </a:tabLst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2a Discuss the following questions with a partner.</a:t>
            </a:r>
          </a:p>
        </p:txBody>
      </p:sp>
      <p:pic>
        <p:nvPicPr>
          <p:cNvPr id="717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52600"/>
            <a:ext cx="7086600" cy="271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Rectangle 8"/>
          <p:cNvSpPr>
            <a:spLocks noChangeArrowheads="1"/>
          </p:cNvSpPr>
          <p:nvPr/>
        </p:nvSpPr>
        <p:spPr bwMode="auto">
          <a:xfrm>
            <a:off x="1676400" y="1981200"/>
            <a:ext cx="5838825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40000"/>
              </a:lnSpc>
              <a:buFont typeface="Arial" pitchFamily="34" charset="0"/>
              <a:buAutoNum type="arabicPeriod"/>
              <a:tabLst>
                <a:tab pos="495300" algn="l"/>
                <a:tab pos="5273675" algn="r"/>
              </a:tabLst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Do you like to watch cartoons?</a:t>
            </a:r>
            <a:endParaRPr lang="en-US" sz="3200" b="1"/>
          </a:p>
          <a:p>
            <a:pPr eaLnBrk="0" hangingPunct="0">
              <a:lnSpc>
                <a:spcPct val="140000"/>
              </a:lnSpc>
              <a:buFont typeface="Arial" pitchFamily="34" charset="0"/>
              <a:buAutoNum type="arabicPeriod"/>
              <a:tabLst>
                <a:tab pos="495300" algn="l"/>
                <a:tab pos="5273675" algn="r"/>
              </a:tabLst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What is your favorite cartoon?</a:t>
            </a:r>
            <a:endParaRPr lang="en-US" sz="3200" b="1"/>
          </a:p>
          <a:p>
            <a:pPr eaLnBrk="0" hangingPunct="0">
              <a:lnSpc>
                <a:spcPct val="140000"/>
              </a:lnSpc>
              <a:buFont typeface="Arial" pitchFamily="34" charset="0"/>
              <a:buAutoNum type="arabicPeriod"/>
              <a:tabLst>
                <a:tab pos="495300" algn="l"/>
                <a:tab pos="5273675" algn="r"/>
              </a:tabLst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Why do you like it?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4"/>
          <p:cNvSpPr txBox="1">
            <a:spLocks noChangeArrowheads="1"/>
          </p:cNvSpPr>
          <p:nvPr/>
        </p:nvSpPr>
        <p:spPr bwMode="auto">
          <a:xfrm>
            <a:off x="304800" y="471488"/>
            <a:ext cx="8401050" cy="666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5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Try one</a:t>
            </a:r>
            <a:r>
              <a:rPr lang="en-US" sz="3200" b="1">
                <a:solidFill>
                  <a:srgbClr val="FF00FF"/>
                </a:solidFill>
                <a:cs typeface="Times New Roman" pitchFamily="18" charset="0"/>
              </a:rPr>
              <a:t>’</a:t>
            </a:r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s best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尽某人最大的努力</a:t>
            </a:r>
          </a:p>
          <a:p>
            <a:pPr eaLnBrk="1" hangingPunct="1">
              <a:lnSpc>
                <a:spcPct val="135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其后跟动词不定式形式，即： </a:t>
            </a:r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try one</a:t>
            </a:r>
            <a:r>
              <a:rPr lang="en-US" sz="3200" b="1">
                <a:solidFill>
                  <a:srgbClr val="FF00FF"/>
                </a:solidFill>
                <a:cs typeface="Times New Roman" pitchFamily="18" charset="0"/>
              </a:rPr>
              <a:t>’</a:t>
            </a:r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s best</a:t>
            </a:r>
          </a:p>
          <a:p>
            <a:pPr eaLnBrk="1" hangingPunct="1">
              <a:lnSpc>
                <a:spcPct val="135000"/>
              </a:lnSpc>
            </a:pPr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     to do sth.</a:t>
            </a:r>
          </a:p>
          <a:p>
            <a:pPr eaLnBrk="1" hangingPunct="1">
              <a:lnSpc>
                <a:spcPct val="135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e.g. Don't give up. Just try your best.</a:t>
            </a:r>
          </a:p>
          <a:p>
            <a:pPr eaLnBrk="1" hangingPunct="1">
              <a:lnSpc>
                <a:spcPct val="135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不要放弃。只管尽你最大的努力。</a:t>
            </a:r>
          </a:p>
          <a:p>
            <a:pPr eaLnBrk="1" hangingPunct="1">
              <a:lnSpc>
                <a:spcPct val="135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Come on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！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 try your best to let your </a:t>
            </a:r>
          </a:p>
          <a:p>
            <a:pPr eaLnBrk="1" hangingPunct="1">
              <a:lnSpc>
                <a:spcPct val="135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dream come true.</a:t>
            </a:r>
          </a:p>
          <a:p>
            <a:pPr eaLnBrk="1" hangingPunct="1">
              <a:lnSpc>
                <a:spcPct val="135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加油！尽最大的努力去实现你的梦想吧。</a:t>
            </a:r>
          </a:p>
          <a:p>
            <a:pPr eaLnBrk="1" hangingPunct="1">
              <a:lnSpc>
                <a:spcPct val="135000"/>
              </a:lnSpc>
            </a:pPr>
            <a:endParaRPr lang="zh-CN" altLang="en-US" sz="32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35000"/>
              </a:lnSpc>
            </a:pPr>
            <a:endParaRPr lang="en-US" sz="32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5"/>
          <p:cNvSpPr>
            <a:spLocks noChangeArrowheads="1"/>
          </p:cNvSpPr>
          <p:nvPr/>
        </p:nvSpPr>
        <p:spPr bwMode="auto">
          <a:xfrm>
            <a:off x="533400" y="609600"/>
            <a:ext cx="8205788" cy="600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7. People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went to the cinema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to see the </a:t>
            </a:r>
            <a:r>
              <a:rPr lang="en-US" sz="3200" b="1">
                <a:solidFill>
                  <a:srgbClr val="000000"/>
                </a:solidFill>
                <a:cs typeface="Times New Roman" pitchFamily="18" charset="0"/>
              </a:rPr>
              <a:t>“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little  </a:t>
            </a:r>
          </a:p>
          <a:p>
            <a:pPr>
              <a:lnSpc>
                <a:spcPct val="135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man</a:t>
            </a:r>
            <a:r>
              <a:rPr lang="en-US" sz="3200" b="1">
                <a:solidFill>
                  <a:srgbClr val="000000"/>
                </a:solidFill>
                <a:cs typeface="Times New Roman" pitchFamily="18" charset="0"/>
              </a:rPr>
              <a:t>”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win.</a:t>
            </a:r>
          </a:p>
          <a:p>
            <a:pPr>
              <a:lnSpc>
                <a:spcPct val="135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人们去电影院是为了看这个</a:t>
            </a:r>
            <a:r>
              <a:rPr lang="zh-CN" altLang="en-US" sz="3200" b="1">
                <a:solidFill>
                  <a:srgbClr val="000000"/>
                </a:solidFill>
                <a:cs typeface="Times New Roman" pitchFamily="18" charset="0"/>
              </a:rPr>
              <a:t>“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小人儿</a:t>
            </a:r>
            <a:r>
              <a:rPr lang="zh-CN" altLang="en-US" sz="3200" b="1">
                <a:solidFill>
                  <a:srgbClr val="000000"/>
                </a:solidFill>
                <a:cs typeface="Times New Roman" pitchFamily="18" charset="0"/>
              </a:rPr>
              <a:t>”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赢。</a:t>
            </a:r>
          </a:p>
          <a:p>
            <a:pPr>
              <a:lnSpc>
                <a:spcPct val="135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 to the cinema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也可译为</a:t>
            </a:r>
            <a:r>
              <a:rPr lang="zh-CN" altLang="en-US" sz="3200" b="1">
                <a:solidFill>
                  <a:srgbClr val="000000"/>
                </a:solidFill>
                <a:cs typeface="Times New Roman" pitchFamily="18" charset="0"/>
              </a:rPr>
              <a:t>“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看电影</a:t>
            </a:r>
            <a:r>
              <a:rPr lang="zh-CN" altLang="en-US" sz="3200" b="1">
                <a:solidFill>
                  <a:srgbClr val="000000"/>
                </a:solidFill>
                <a:cs typeface="Times New Roman" pitchFamily="18" charset="0"/>
              </a:rPr>
              <a:t>”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类似 </a:t>
            </a:r>
          </a:p>
          <a:p>
            <a:pPr>
              <a:lnSpc>
                <a:spcPct val="135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表达如下：</a:t>
            </a:r>
          </a:p>
          <a:p>
            <a:pPr>
              <a:lnSpc>
                <a:spcPct val="135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go to movies</a:t>
            </a:r>
            <a:endParaRPr lang="en-US" sz="32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35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go to a movie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35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go to see a movie.</a:t>
            </a:r>
          </a:p>
          <a:p>
            <a:pPr>
              <a:lnSpc>
                <a:spcPct val="135000"/>
              </a:lnSpc>
            </a:pPr>
            <a:endParaRPr lang="en-US" sz="32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5"/>
          <p:cNvSpPr>
            <a:spLocks noChangeArrowheads="1"/>
          </p:cNvSpPr>
          <p:nvPr/>
        </p:nvSpPr>
        <p:spPr bwMode="auto">
          <a:xfrm>
            <a:off x="457200" y="228600"/>
            <a:ext cx="8001000" cy="645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5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8. Today</a:t>
            </a:r>
            <a:r>
              <a:rPr lang="en-US" sz="3200" b="1">
                <a:solidFill>
                  <a:srgbClr val="000000"/>
                </a:solidFill>
                <a:cs typeface="Times New Roman" pitchFamily="18" charset="0"/>
              </a:rPr>
              <a:t>’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 cartoons are usually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 so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simple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lnSpc>
                <a:spcPct val="145000"/>
              </a:lnSpc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as 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little Mickey  Mouse.</a:t>
            </a:r>
          </a:p>
          <a:p>
            <a:pPr>
              <a:lnSpc>
                <a:spcPct val="145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现在的卡通片通常不像米老鼠那样简单。</a:t>
            </a:r>
          </a:p>
          <a:p>
            <a:pPr>
              <a:lnSpc>
                <a:spcPct val="145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此句中</a:t>
            </a:r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not so</a:t>
            </a:r>
            <a:r>
              <a:rPr lang="en-US" sz="3200" b="1">
                <a:solidFill>
                  <a:srgbClr val="FF00FF"/>
                </a:solidFill>
                <a:cs typeface="Times New Roman" pitchFamily="18" charset="0"/>
              </a:rPr>
              <a:t>…</a:t>
            </a:r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as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结构表示</a:t>
            </a:r>
            <a:r>
              <a:rPr lang="zh-CN" altLang="en-US" sz="3200" b="1">
                <a:solidFill>
                  <a:srgbClr val="000000"/>
                </a:solidFill>
                <a:cs typeface="Times New Roman" pitchFamily="18" charset="0"/>
              </a:rPr>
              <a:t>“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不像</a:t>
            </a:r>
            <a:r>
              <a:rPr lang="en-US" sz="3200" b="1">
                <a:solidFill>
                  <a:srgbClr val="FF00FF"/>
                </a:solidFill>
                <a:cs typeface="Times New Roman" pitchFamily="18" charset="0"/>
              </a:rPr>
              <a:t>……</a:t>
            </a:r>
            <a:r>
              <a:rPr lang="zh-CN" alt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那   </a:t>
            </a:r>
          </a:p>
          <a:p>
            <a:pPr>
              <a:lnSpc>
                <a:spcPct val="145000"/>
              </a:lnSpc>
            </a:pPr>
            <a:r>
              <a:rPr lang="zh-CN" alt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    样</a:t>
            </a:r>
            <a:r>
              <a:rPr lang="en-US" sz="3200" b="1">
                <a:solidFill>
                  <a:srgbClr val="FF00FF"/>
                </a:solidFill>
                <a:cs typeface="Times New Roman" pitchFamily="18" charset="0"/>
              </a:rPr>
              <a:t>……</a:t>
            </a:r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zh-CN" alt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不如</a:t>
            </a:r>
            <a:r>
              <a:rPr lang="en-US" sz="3200" b="1">
                <a:solidFill>
                  <a:srgbClr val="FF00FF"/>
                </a:solidFill>
                <a:cs typeface="Times New Roman" pitchFamily="18" charset="0"/>
              </a:rPr>
              <a:t>……</a:t>
            </a:r>
            <a:r>
              <a:rPr lang="zh-CN" alt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这么</a:t>
            </a:r>
            <a:r>
              <a:rPr lang="en-US" sz="3200" b="1">
                <a:solidFill>
                  <a:srgbClr val="FF00FF"/>
                </a:solidFill>
                <a:cs typeface="Times New Roman" pitchFamily="18" charset="0"/>
              </a:rPr>
              <a:t>……”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。又如：</a:t>
            </a:r>
          </a:p>
          <a:p>
            <a:pPr>
              <a:lnSpc>
                <a:spcPct val="145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 wasn</a:t>
            </a:r>
            <a:r>
              <a:rPr lang="en-US" sz="3200" b="1">
                <a:solidFill>
                  <a:srgbClr val="000000"/>
                </a:solidFill>
                <a:cs typeface="Times New Roman" pitchFamily="18" charset="0"/>
              </a:rPr>
              <a:t>’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 so good as last time. </a:t>
            </a:r>
          </a:p>
          <a:p>
            <a:pPr>
              <a:lnSpc>
                <a:spcPct val="145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这次不如上次好。</a:t>
            </a:r>
          </a:p>
          <a:p>
            <a:pPr>
              <a:lnSpc>
                <a:spcPct val="145000"/>
              </a:lnSpc>
            </a:pP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 is not so easy as you</a:t>
            </a:r>
            <a:r>
              <a:rPr lang="en-US" sz="3200" b="1">
                <a:solidFill>
                  <a:srgbClr val="000000"/>
                </a:solidFill>
                <a:cs typeface="Times New Roman" pitchFamily="18" charset="0"/>
              </a:rPr>
              <a:t>’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 think.</a:t>
            </a:r>
          </a:p>
          <a:p>
            <a:pPr>
              <a:lnSpc>
                <a:spcPct val="145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这不像你想的那样简单。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ChangeArrowheads="1"/>
          </p:cNvSpPr>
          <p:nvPr/>
        </p:nvSpPr>
        <p:spPr bwMode="auto">
          <a:xfrm>
            <a:off x="0" y="304800"/>
            <a:ext cx="9448800" cy="618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9. She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dresses up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 like a boy and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take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s her   </a:t>
            </a:r>
          </a:p>
          <a:p>
            <a:pPr>
              <a:lnSpc>
                <a:spcPct val="125000"/>
              </a:lnSpc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 father</a:t>
            </a:r>
            <a:r>
              <a:rPr lang="en-US" sz="3200" b="1">
                <a:cs typeface="Times New Roman" pitchFamily="18" charset="0"/>
              </a:rPr>
              <a:t>’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place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 to fight in the army. </a:t>
            </a:r>
          </a:p>
          <a:p>
            <a:pPr>
              <a:lnSpc>
                <a:spcPct val="125000"/>
              </a:lnSpc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她女扮男装，替父上战场打仗。</a:t>
            </a:r>
          </a:p>
          <a:p>
            <a:pPr>
              <a:lnSpc>
                <a:spcPct val="125000"/>
              </a:lnSpc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） </a:t>
            </a:r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dress up   </a:t>
            </a:r>
            <a:r>
              <a:rPr lang="en-US" sz="3200" b="1">
                <a:solidFill>
                  <a:srgbClr val="FF00FF"/>
                </a:solidFill>
                <a:cs typeface="Times New Roman" pitchFamily="18" charset="0"/>
              </a:rPr>
              <a:t>“</a:t>
            </a:r>
            <a:r>
              <a:rPr lang="zh-CN" alt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盛装打扮、乔装打扮</a:t>
            </a:r>
            <a:r>
              <a:rPr lang="zh-CN" altLang="en-US" sz="3200" b="1">
                <a:solidFill>
                  <a:srgbClr val="FF00FF"/>
                </a:solidFill>
                <a:cs typeface="Times New Roman" pitchFamily="18" charset="0"/>
              </a:rPr>
              <a:t>”</a:t>
            </a:r>
            <a:r>
              <a:rPr lang="zh-CN" alt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。 </a:t>
            </a:r>
            <a:r>
              <a:rPr lang="zh-CN" altLang="en-US" sz="3200" b="1">
                <a:solidFill>
                  <a:srgbClr val="FF00FF"/>
                </a:solidFill>
                <a:cs typeface="Times New Roman" pitchFamily="18" charset="0"/>
              </a:rPr>
              <a:t>   </a:t>
            </a:r>
            <a:r>
              <a:rPr lang="zh-CN" altLang="en-US" sz="3200" b="1">
                <a:cs typeface="Times New Roman" pitchFamily="18" charset="0"/>
              </a:rPr>
              <a:t>    </a:t>
            </a:r>
            <a:endParaRPr lang="zh-CN" altLang="en-US" sz="3200" b="1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3200" b="1">
                <a:cs typeface="Times New Roman" pitchFamily="18" charset="0"/>
              </a:rPr>
              <a:t> 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e.g. I</a:t>
            </a:r>
            <a:r>
              <a:rPr lang="en-US" sz="3200" b="1">
                <a:cs typeface="Times New Roman" pitchFamily="18" charset="0"/>
              </a:rPr>
              <a:t>’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b="1">
                <a:cs typeface="Times New Roman" pitchFamily="18" charset="0"/>
              </a:rPr>
              <a:t> 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sz="3200" b="1">
                <a:cs typeface="Times New Roman" pitchFamily="18" charset="0"/>
              </a:rPr>
              <a:t> 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sz="3200" b="1">
                <a:cs typeface="Times New Roman" pitchFamily="18" charset="0"/>
              </a:rPr>
              <a:t> 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sz="3200" b="1">
                <a:cs typeface="Times New Roman" pitchFamily="18" charset="0"/>
              </a:rPr>
              <a:t> </a:t>
            </a:r>
            <a:r>
              <a:rPr lang="en-US" sz="32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dress</a:t>
            </a:r>
            <a:r>
              <a:rPr lang="en-US" sz="3200" b="1">
                <a:solidFill>
                  <a:srgbClr val="0033CC"/>
                </a:solidFill>
                <a:cs typeface="Times New Roman" pitchFamily="18" charset="0"/>
              </a:rPr>
              <a:t> </a:t>
            </a:r>
            <a:r>
              <a:rPr lang="en-US" sz="32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sz="3200" b="1">
                <a:cs typeface="Times New Roman" pitchFamily="18" charset="0"/>
              </a:rPr>
              <a:t> 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sz="3200" b="1">
                <a:cs typeface="Times New Roman" pitchFamily="18" charset="0"/>
              </a:rPr>
              <a:t> 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en-US" sz="3200" b="1">
                <a:cs typeface="Times New Roman" pitchFamily="18" charset="0"/>
              </a:rPr>
              <a:t> 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birthday</a:t>
            </a:r>
          </a:p>
          <a:p>
            <a:pPr>
              <a:lnSpc>
                <a:spcPct val="125000"/>
              </a:lnSpc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>
                <a:cs typeface="Times New Roman" pitchFamily="18" charset="0"/>
              </a:rPr>
              <a:t> 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 party tonight.</a:t>
            </a:r>
            <a:r>
              <a:rPr lang="en-US" sz="3200" b="1">
                <a:cs typeface="Times New Roman" pitchFamily="18" charset="0"/>
              </a:rPr>
              <a:t>  </a:t>
            </a:r>
            <a:endParaRPr lang="en-US" sz="3200" b="1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5000"/>
              </a:lnSpc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今晚我希望你为我的生日派对打扮打扮。</a:t>
            </a:r>
            <a:r>
              <a:rPr lang="zh-CN" altLang="en-US" sz="3200" b="1">
                <a:cs typeface="Times New Roman" pitchFamily="18" charset="0"/>
              </a:rPr>
              <a:t>        </a:t>
            </a:r>
            <a:endParaRPr lang="zh-CN" altLang="en-US" sz="3200" b="1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Young</a:t>
            </a:r>
            <a:r>
              <a:rPr lang="en-US" sz="3200" b="1">
                <a:cs typeface="Times New Roman" pitchFamily="18" charset="0"/>
              </a:rPr>
              <a:t> 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kids</a:t>
            </a:r>
            <a:r>
              <a:rPr lang="en-US" sz="3200" b="1">
                <a:cs typeface="Times New Roman" pitchFamily="18" charset="0"/>
              </a:rPr>
              <a:t> 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often</a:t>
            </a:r>
            <a:r>
              <a:rPr lang="en-US" sz="3200" b="1">
                <a:cs typeface="Times New Roman" pitchFamily="18" charset="0"/>
              </a:rPr>
              <a:t> </a:t>
            </a:r>
            <a:r>
              <a:rPr lang="en-US" sz="32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dress</a:t>
            </a:r>
            <a:r>
              <a:rPr lang="en-US" sz="3200" b="1">
                <a:solidFill>
                  <a:srgbClr val="0033CC"/>
                </a:solidFill>
                <a:cs typeface="Times New Roman" pitchFamily="18" charset="0"/>
              </a:rPr>
              <a:t> </a:t>
            </a:r>
            <a:r>
              <a:rPr lang="en-US" sz="32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sz="3200" b="1">
                <a:cs typeface="Times New Roman" pitchFamily="18" charset="0"/>
              </a:rPr>
              <a:t> 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3200" b="1">
                <a:cs typeface="Times New Roman" pitchFamily="18" charset="0"/>
              </a:rPr>
              <a:t> 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sz="3200" b="1">
                <a:cs typeface="Times New Roman" pitchFamily="18" charset="0"/>
              </a:rPr>
              <a:t> 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fun</a:t>
            </a:r>
            <a:r>
              <a:rPr lang="en-US" sz="3200" b="1">
                <a:cs typeface="Times New Roman" pitchFamily="18" charset="0"/>
              </a:rPr>
              <a:t> </a:t>
            </a:r>
            <a:endParaRPr lang="en-US" sz="3200" b="1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5000"/>
              </a:lnSpc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    at</a:t>
            </a:r>
            <a:r>
              <a:rPr lang="en-US" sz="3200" b="1">
                <a:cs typeface="Times New Roman" pitchFamily="18" charset="0"/>
              </a:rPr>
              <a:t> 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Halloween.</a:t>
            </a:r>
            <a:r>
              <a:rPr lang="en-US" sz="3200" b="1">
                <a:cs typeface="Times New Roman" pitchFamily="18" charset="0"/>
              </a:rPr>
              <a:t>  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万圣节前夜，小孩子通常都</a:t>
            </a:r>
          </a:p>
          <a:p>
            <a:pPr>
              <a:lnSpc>
                <a:spcPct val="125000"/>
              </a:lnSpc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    乔装打扮，玩得很开心。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5"/>
          <p:cNvSpPr txBox="1">
            <a:spLocks noChangeArrowheads="1"/>
          </p:cNvSpPr>
          <p:nvPr/>
        </p:nvSpPr>
        <p:spPr bwMode="auto">
          <a:xfrm>
            <a:off x="304800" y="609600"/>
            <a:ext cx="8534400" cy="497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take one</a:t>
            </a:r>
            <a:r>
              <a:rPr lang="en-US" sz="3200" b="1">
                <a:solidFill>
                  <a:srgbClr val="FF00FF"/>
                </a:solidFill>
                <a:cs typeface="Times New Roman" pitchFamily="18" charset="0"/>
              </a:rPr>
              <a:t>’</a:t>
            </a:r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s place   </a:t>
            </a:r>
            <a:r>
              <a:rPr lang="zh-CN" alt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取代某人的位置，顶替。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e.g.</a:t>
            </a:r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Nam believes that no one can take   </a:t>
            </a:r>
          </a:p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        Kin's place in her heart.</a:t>
            </a:r>
          </a:p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家岚相信，在她的内心世界里没有人可  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        以取代陆坚。</a:t>
            </a:r>
          </a:p>
          <a:p>
            <a:pPr eaLnBrk="1" hangingPunct="1">
              <a:spcBef>
                <a:spcPct val="50000"/>
              </a:spcBef>
            </a:pPr>
            <a:endParaRPr lang="zh-CN" altLang="en-US" sz="32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sz="32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5"/>
          <p:cNvSpPr>
            <a:spLocks noChangeArrowheads="1"/>
          </p:cNvSpPr>
          <p:nvPr/>
        </p:nvSpPr>
        <p:spPr bwMode="auto">
          <a:xfrm>
            <a:off x="381000" y="762000"/>
            <a:ext cx="8332788" cy="469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10. They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did a good job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 in the movie.</a:t>
            </a:r>
          </a:p>
          <a:p>
            <a:pPr>
              <a:lnSpc>
                <a:spcPct val="135000"/>
              </a:lnSpc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他们在电影中表演出色。</a:t>
            </a:r>
          </a:p>
          <a:p>
            <a:pPr>
              <a:lnSpc>
                <a:spcPct val="135000"/>
              </a:lnSpc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32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do a good job   </a:t>
            </a:r>
            <a:r>
              <a:rPr lang="zh-CN" altLang="en-US" sz="32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好好干；干得好</a:t>
            </a:r>
            <a:r>
              <a:rPr lang="en-US" sz="32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zh-CN" altLang="en-US" sz="3200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干得出色</a:t>
            </a:r>
          </a:p>
          <a:p>
            <a:pPr>
              <a:lnSpc>
                <a:spcPct val="135000"/>
              </a:lnSpc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e.g. I'm sure you can do a better job next time.</a:t>
            </a:r>
          </a:p>
          <a:p>
            <a:pPr>
              <a:lnSpc>
                <a:spcPct val="135000"/>
              </a:lnSpc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我相信你下次会干得更好。</a:t>
            </a:r>
          </a:p>
          <a:p>
            <a:pPr>
              <a:lnSpc>
                <a:spcPct val="135000"/>
              </a:lnSpc>
            </a:pP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You've done a good job of it.</a:t>
            </a:r>
          </a:p>
          <a:p>
            <a:pPr>
              <a:lnSpc>
                <a:spcPct val="135000"/>
              </a:lnSpc>
            </a:pPr>
            <a:r>
              <a:rPr lang="en-US" sz="3200" b="1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你干得太漂亮了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b="1"/>
              <a:t>famous</a:t>
            </a:r>
            <a:endParaRPr lang="zh-CN" altLang="en-US" b="1"/>
          </a:p>
        </p:txBody>
      </p:sp>
      <p:sp>
        <p:nvSpPr>
          <p:cNvPr id="40963" name="Rectangle 3"/>
          <p:cNvSpPr>
            <a:spLocks noGrp="1" noRot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b="1"/>
              <a:t>famous </a:t>
            </a:r>
            <a:r>
              <a:rPr lang="en-US" b="1" i="1"/>
              <a:t>adj. </a:t>
            </a:r>
            <a:r>
              <a:rPr lang="zh-CN" altLang="en-US" b="1"/>
              <a:t>著名的， 出名的</a:t>
            </a:r>
            <a:r>
              <a:rPr lang="en-US" b="1"/>
              <a:t/>
            </a:r>
            <a:br>
              <a:rPr lang="en-US" b="1"/>
            </a:br>
            <a:r>
              <a:rPr lang="en-US" b="1"/>
              <a:t>famous</a:t>
            </a:r>
            <a:r>
              <a:rPr lang="zh-CN" altLang="en-US" b="1"/>
              <a:t>同义词是</a:t>
            </a:r>
            <a:r>
              <a:rPr lang="en-US" b="1"/>
              <a:t>well-known,</a:t>
            </a:r>
            <a:r>
              <a:rPr lang="zh-CN" altLang="en-US" b="1"/>
              <a:t>反义词是</a:t>
            </a:r>
            <a:r>
              <a:rPr lang="en-US" b="1"/>
              <a:t>unkown</a:t>
            </a:r>
            <a:r>
              <a:rPr lang="zh-CN" altLang="en-US" b="1"/>
              <a:t>。</a:t>
            </a:r>
            <a:r>
              <a:rPr lang="en-US" b="1"/>
              <a:t>famous</a:t>
            </a:r>
            <a:r>
              <a:rPr lang="zh-CN" altLang="en-US" b="1"/>
              <a:t>除了可以放在名词前作定语外还可以作表语，常见以下结构：</a:t>
            </a:r>
            <a:br>
              <a:rPr lang="zh-CN" altLang="en-US" b="1"/>
            </a:br>
            <a:r>
              <a:rPr lang="zh-CN" altLang="en-US" b="1"/>
              <a:t>（</a:t>
            </a:r>
            <a:r>
              <a:rPr lang="en-US" b="1"/>
              <a:t>1</a:t>
            </a:r>
            <a:r>
              <a:rPr lang="zh-CN" altLang="en-US" b="1"/>
              <a:t>）</a:t>
            </a:r>
            <a:r>
              <a:rPr lang="en-US" b="1"/>
              <a:t>be famous for</a:t>
            </a:r>
            <a:r>
              <a:rPr lang="zh-CN" altLang="en-US" b="1"/>
              <a:t>表示某人以某种知识技能或特征出名，或以某种特产而出名，意为 “因为</a:t>
            </a:r>
            <a:r>
              <a:rPr lang="en-US" b="1"/>
              <a:t>…</a:t>
            </a:r>
            <a:r>
              <a:rPr lang="zh-CN" altLang="en-US" b="1"/>
              <a:t>出名”</a:t>
            </a:r>
            <a:br>
              <a:rPr lang="zh-CN" altLang="en-US" b="1"/>
            </a:br>
            <a:r>
              <a:rPr lang="en-US" b="1"/>
              <a:t>The area is famous for its green tea.</a:t>
            </a:r>
            <a:r>
              <a:rPr lang="zh-CN" altLang="en-US" b="1"/>
              <a:t>这个地区以绿茶而出名。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38200" y="838200"/>
            <a:ext cx="7861300" cy="515938"/>
          </a:xfrm>
        </p:spPr>
        <p:txBody>
          <a:bodyPr/>
          <a:lstStyle/>
          <a:p>
            <a:r>
              <a:rPr lang="en-US" sz="3600"/>
              <a:t>might</a:t>
            </a:r>
            <a:r>
              <a:rPr lang="zh-CN" altLang="en-US" sz="3600"/>
              <a:t>与</a:t>
            </a:r>
            <a:r>
              <a:rPr lang="en-US" sz="3600"/>
              <a:t>may</a:t>
            </a:r>
            <a:r>
              <a:rPr lang="zh-CN" altLang="en-US" sz="3600"/>
              <a:t>辨析</a:t>
            </a:r>
          </a:p>
        </p:txBody>
      </p:sp>
      <p:sp>
        <p:nvSpPr>
          <p:cNvPr id="4198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676400"/>
            <a:ext cx="8374063" cy="46863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/>
              <a:t>might</a:t>
            </a:r>
            <a:r>
              <a:rPr lang="zh-CN" altLang="en-US" sz="2800" b="1"/>
              <a:t>与</a:t>
            </a:r>
            <a:r>
              <a:rPr lang="en-US" sz="2800" b="1"/>
              <a:t>may</a:t>
            </a:r>
            <a:r>
              <a:rPr lang="zh-CN" altLang="en-US" sz="2800" b="1"/>
              <a:t>表可能性，有“或许、可能”之意可以换用，但</a:t>
            </a:r>
            <a:r>
              <a:rPr lang="en-US" sz="2800" b="1"/>
              <a:t>might</a:t>
            </a:r>
            <a:r>
              <a:rPr lang="zh-CN" altLang="en-US" sz="2800" b="1"/>
              <a:t>表示较多的怀疑、更加不肯定、语气更委婉。</a:t>
            </a:r>
          </a:p>
          <a:p>
            <a:pPr>
              <a:lnSpc>
                <a:spcPct val="80000"/>
              </a:lnSpc>
            </a:pPr>
            <a:r>
              <a:rPr lang="en-US" sz="2800" b="1"/>
              <a:t>He </a:t>
            </a:r>
            <a:r>
              <a:rPr lang="en-US" sz="2800" b="1" u="sng"/>
              <a:t>may/might </a:t>
            </a:r>
            <a:r>
              <a:rPr lang="en-US" sz="2800" b="1"/>
              <a:t>be English.</a:t>
            </a:r>
            <a:r>
              <a:rPr lang="zh-CN" altLang="en-US" sz="2800" b="1"/>
              <a:t>他可能是英国人。</a:t>
            </a:r>
          </a:p>
          <a:p>
            <a:pPr>
              <a:lnSpc>
                <a:spcPct val="80000"/>
              </a:lnSpc>
            </a:pPr>
            <a:r>
              <a:rPr lang="en-US" sz="2800" b="1"/>
              <a:t>They </a:t>
            </a:r>
            <a:r>
              <a:rPr lang="en-US" sz="2800" b="1" u="sng"/>
              <a:t>may/might have</a:t>
            </a:r>
            <a:r>
              <a:rPr lang="en-US" sz="2800" b="1"/>
              <a:t> a lot of work to do.</a:t>
            </a:r>
            <a:r>
              <a:rPr lang="zh-CN" altLang="en-US" sz="2800" b="1"/>
              <a:t>他们可能有许多工作要做。</a:t>
            </a:r>
          </a:p>
          <a:p>
            <a:pPr>
              <a:lnSpc>
                <a:spcPct val="80000"/>
              </a:lnSpc>
            </a:pPr>
            <a:r>
              <a:rPr lang="zh-CN" altLang="en-US" sz="2800" b="1" u="sng"/>
              <a:t>表示许可或征询对方许可时，疑问句常用</a:t>
            </a:r>
            <a:r>
              <a:rPr lang="en-US" sz="2800" b="1" u="sng"/>
              <a:t>may</a:t>
            </a:r>
            <a:r>
              <a:rPr lang="zh-CN" altLang="en-US" sz="2800" b="1" u="sng"/>
              <a:t>。</a:t>
            </a:r>
            <a:r>
              <a:rPr lang="zh-CN" altLang="en-US" sz="2800" b="1"/>
              <a:t> </a:t>
            </a:r>
            <a:endParaRPr lang="en-US" sz="2800" b="1" u="sng"/>
          </a:p>
          <a:p>
            <a:pPr>
              <a:lnSpc>
                <a:spcPct val="80000"/>
              </a:lnSpc>
            </a:pPr>
            <a:r>
              <a:rPr lang="en-US" sz="2800" b="1" u="sng"/>
              <a:t>May I watch</a:t>
            </a:r>
            <a:r>
              <a:rPr lang="en-US" sz="2800" b="1"/>
              <a:t> TV after supper?</a:t>
            </a:r>
            <a:r>
              <a:rPr lang="zh-CN" altLang="en-US" sz="2800" b="1"/>
              <a:t>晚饭后我可以看电视吗？</a:t>
            </a:r>
          </a:p>
          <a:p>
            <a:pPr>
              <a:lnSpc>
                <a:spcPct val="80000"/>
              </a:lnSpc>
            </a:pPr>
            <a:r>
              <a:rPr lang="en-US" sz="2800" b="1"/>
              <a:t>He said that I</a:t>
            </a:r>
            <a:r>
              <a:rPr lang="en-US" sz="2800" b="1" u="sng"/>
              <a:t> might</a:t>
            </a:r>
            <a:r>
              <a:rPr lang="en-US" sz="2800" b="1"/>
              <a:t> use the teleph</a:t>
            </a:r>
            <a:r>
              <a:rPr lang="en-US" sz="2800" b="1">
                <a:hlinkClick r:id="rId2"/>
              </a:rPr>
              <a:t>one</a:t>
            </a:r>
            <a:r>
              <a:rPr lang="en-US" sz="2800" b="1"/>
              <a:t>.</a:t>
            </a:r>
            <a:r>
              <a:rPr lang="zh-CN" altLang="en-US" sz="2800" b="1"/>
              <a:t>他说我可以用电话。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755650" y="766763"/>
            <a:ext cx="7704138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 sz="2500">
              <a:latin typeface="Times New Roman" pitchFamily="18" charset="0"/>
            </a:endParaRP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407988" y="571500"/>
            <a:ext cx="8329612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/>
          <a:p>
            <a:pPr defTabSz="912813">
              <a:spcBef>
                <a:spcPct val="40000"/>
              </a:spcBef>
            </a:pPr>
            <a:r>
              <a:rPr lang="zh-CN" altLang="en-US" sz="4100" b="1">
                <a:solidFill>
                  <a:srgbClr val="0000CC"/>
                </a:solidFill>
                <a:latin typeface="Times New Roman" pitchFamily="18" charset="0"/>
              </a:rPr>
              <a:t>二、翻译</a:t>
            </a:r>
          </a:p>
          <a:p>
            <a:pPr defTabSz="912813">
              <a:spcBef>
                <a:spcPct val="40000"/>
              </a:spcBef>
            </a:pPr>
            <a:r>
              <a:rPr lang="en-US" sz="3600" b="1">
                <a:latin typeface="Times New Roman" pitchFamily="18" charset="0"/>
              </a:rPr>
              <a:t>1. </a:t>
            </a:r>
            <a:r>
              <a:rPr lang="zh-CN" altLang="en-US" sz="3600" b="1">
                <a:latin typeface="Times New Roman" pitchFamily="18" charset="0"/>
              </a:rPr>
              <a:t>你喜欢什么样的电影</a:t>
            </a:r>
            <a:r>
              <a:rPr lang="en-US" sz="3600" b="1">
                <a:latin typeface="Times New Roman" pitchFamily="18" charset="0"/>
              </a:rPr>
              <a:t>?  </a:t>
            </a:r>
            <a:r>
              <a:rPr lang="zh-CN" altLang="en-US" sz="3600" b="1">
                <a:latin typeface="Times New Roman" pitchFamily="18" charset="0"/>
              </a:rPr>
              <a:t>喜剧。</a:t>
            </a:r>
          </a:p>
          <a:p>
            <a:pPr defTabSz="912813">
              <a:spcBef>
                <a:spcPct val="40000"/>
              </a:spcBef>
            </a:pPr>
            <a:r>
              <a:rPr lang="en-US" sz="3600" b="1">
                <a:latin typeface="Times New Roman" pitchFamily="18" charset="0"/>
              </a:rPr>
              <a:t>What ____ of ________ do you like? </a:t>
            </a:r>
          </a:p>
          <a:p>
            <a:pPr defTabSz="912813">
              <a:spcBef>
                <a:spcPct val="40000"/>
              </a:spcBef>
            </a:pPr>
            <a:r>
              <a:rPr lang="en-US" sz="3600" b="1">
                <a:latin typeface="Times New Roman" pitchFamily="18" charset="0"/>
              </a:rPr>
              <a:t>I like comedies.</a:t>
            </a:r>
          </a:p>
          <a:p>
            <a:pPr defTabSz="912813">
              <a:spcBef>
                <a:spcPct val="40000"/>
              </a:spcBef>
            </a:pPr>
            <a:r>
              <a:rPr lang="en-US" sz="3600" b="1">
                <a:latin typeface="Times New Roman" pitchFamily="18" charset="0"/>
              </a:rPr>
              <a:t>2. </a:t>
            </a:r>
            <a:r>
              <a:rPr lang="zh-CN" altLang="en-US" sz="3600" b="1">
                <a:latin typeface="Times New Roman" pitchFamily="18" charset="0"/>
              </a:rPr>
              <a:t>他不喜欢京剧</a:t>
            </a:r>
            <a:r>
              <a:rPr lang="en-US" sz="3600" b="1">
                <a:latin typeface="Times New Roman" pitchFamily="18" charset="0"/>
              </a:rPr>
              <a:t>, </a:t>
            </a:r>
            <a:r>
              <a:rPr lang="zh-CN" altLang="en-US" sz="3600" b="1">
                <a:latin typeface="Times New Roman" pitchFamily="18" charset="0"/>
              </a:rPr>
              <a:t>因为京剧太没意思了。</a:t>
            </a:r>
          </a:p>
          <a:p>
            <a:pPr defTabSz="912813">
              <a:spcBef>
                <a:spcPct val="40000"/>
              </a:spcBef>
            </a:pPr>
            <a:r>
              <a:rPr lang="en-US" sz="3600" b="1">
                <a:latin typeface="Times New Roman" pitchFamily="18" charset="0"/>
              </a:rPr>
              <a:t>He ______ like Beijing Opera, </a:t>
            </a:r>
          </a:p>
          <a:p>
            <a:pPr defTabSz="912813">
              <a:spcBef>
                <a:spcPct val="40000"/>
              </a:spcBef>
            </a:pPr>
            <a:r>
              <a:rPr lang="en-US" sz="3600" b="1">
                <a:latin typeface="Times New Roman" pitchFamily="18" charset="0"/>
              </a:rPr>
              <a:t>because ___ is very _______. 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728788" y="2190750"/>
            <a:ext cx="111125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kind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3557588" y="2190750"/>
            <a:ext cx="158115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movies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1017588" y="4381500"/>
            <a:ext cx="1757362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900">
                <a:solidFill>
                  <a:srgbClr val="FF3300"/>
                </a:solidFill>
                <a:latin typeface="Times New Roman" pitchFamily="18" charset="0"/>
              </a:rPr>
              <a:t>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doesn’t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4471988" y="5143500"/>
            <a:ext cx="16224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900">
                <a:solidFill>
                  <a:srgbClr val="FF3300"/>
                </a:solidFill>
                <a:latin typeface="Times New Roman" pitchFamily="18" charset="0"/>
              </a:rPr>
              <a:t>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boring</a:t>
            </a: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2338388" y="5143500"/>
            <a:ext cx="47625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it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 autoUpdateAnimBg="0"/>
      <p:bldP spid="43013" grpId="0" autoUpdateAnimBg="0"/>
      <p:bldP spid="43014" grpId="0" autoUpdateAnimBg="0"/>
      <p:bldP spid="43015" grpId="0" autoUpdateAnimBg="0"/>
      <p:bldP spid="43016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407988" y="476250"/>
            <a:ext cx="8329612" cy="545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US" sz="3600" b="1">
                <a:latin typeface="Times New Roman" pitchFamily="18" charset="0"/>
              </a:rPr>
              <a:t>3. </a:t>
            </a:r>
            <a:r>
              <a:rPr lang="zh-CN" altLang="en-US" sz="3600" b="1">
                <a:latin typeface="Times New Roman" pitchFamily="18" charset="0"/>
              </a:rPr>
              <a:t>他是我最喜欢的演员</a:t>
            </a:r>
            <a:r>
              <a:rPr lang="en-US" sz="3600" b="1">
                <a:latin typeface="Times New Roman" pitchFamily="18" charset="0"/>
              </a:rPr>
              <a:t>, </a:t>
            </a:r>
            <a:r>
              <a:rPr lang="zh-CN" altLang="en-US" sz="3600" b="1">
                <a:latin typeface="Times New Roman" pitchFamily="18" charset="0"/>
              </a:rPr>
              <a:t>我认为他很</a:t>
            </a:r>
          </a:p>
          <a:p>
            <a:pPr eaLnBrk="1" hangingPunct="1">
              <a:spcBef>
                <a:spcPct val="10000"/>
              </a:spcBef>
            </a:pPr>
            <a:r>
              <a:rPr lang="zh-CN" altLang="en-US" sz="3600" b="1">
                <a:latin typeface="Times New Roman" pitchFamily="18" charset="0"/>
              </a:rPr>
              <a:t>    出色。</a:t>
            </a:r>
          </a:p>
          <a:p>
            <a:pPr eaLnBrk="1" hangingPunct="1">
              <a:spcBef>
                <a:spcPct val="10000"/>
              </a:spcBef>
            </a:pPr>
            <a:r>
              <a:rPr lang="zh-CN" altLang="en-US" sz="3600" b="1">
                <a:latin typeface="Times New Roman" pitchFamily="18" charset="0"/>
              </a:rPr>
              <a:t>    </a:t>
            </a:r>
            <a:r>
              <a:rPr lang="en-US" sz="3600" b="1">
                <a:latin typeface="Times New Roman" pitchFamily="18" charset="0"/>
              </a:rPr>
              <a:t>He is my _______ actor. I ______ he</a:t>
            </a:r>
          </a:p>
          <a:p>
            <a:pPr eaLnBrk="1" hangingPunct="1">
              <a:spcBef>
                <a:spcPct val="10000"/>
              </a:spcBef>
            </a:pPr>
            <a:r>
              <a:rPr lang="en-US" sz="3600" b="1">
                <a:latin typeface="Times New Roman" pitchFamily="18" charset="0"/>
              </a:rPr>
              <a:t>    is ______.</a:t>
            </a:r>
          </a:p>
          <a:p>
            <a:pPr eaLnBrk="1" hangingPunct="1">
              <a:spcBef>
                <a:spcPct val="10000"/>
              </a:spcBef>
            </a:pPr>
            <a:r>
              <a:rPr lang="en-US" sz="3600" b="1">
                <a:latin typeface="Times New Roman" pitchFamily="18" charset="0"/>
              </a:rPr>
              <a:t>4. </a:t>
            </a:r>
            <a:r>
              <a:rPr lang="zh-CN" altLang="en-US" sz="3600" b="1">
                <a:latin typeface="Times New Roman" pitchFamily="18" charset="0"/>
              </a:rPr>
              <a:t>她认为喜剧很有趣</a:t>
            </a:r>
            <a:r>
              <a:rPr lang="en-US" sz="3600" b="1">
                <a:latin typeface="Times New Roman" pitchFamily="18" charset="0"/>
              </a:rPr>
              <a:t>,  </a:t>
            </a:r>
            <a:r>
              <a:rPr lang="zh-CN" altLang="en-US" sz="3600" b="1">
                <a:latin typeface="Times New Roman" pitchFamily="18" charset="0"/>
              </a:rPr>
              <a:t>所以经常和朋友</a:t>
            </a:r>
          </a:p>
          <a:p>
            <a:pPr eaLnBrk="1" hangingPunct="1">
              <a:spcBef>
                <a:spcPct val="10000"/>
              </a:spcBef>
            </a:pPr>
            <a:r>
              <a:rPr lang="zh-CN" altLang="en-US" sz="3600" b="1">
                <a:latin typeface="Times New Roman" pitchFamily="18" charset="0"/>
              </a:rPr>
              <a:t>    去看喜剧。</a:t>
            </a:r>
          </a:p>
          <a:p>
            <a:pPr eaLnBrk="1" hangingPunct="1">
              <a:spcBef>
                <a:spcPct val="10000"/>
              </a:spcBef>
            </a:pPr>
            <a:r>
              <a:rPr lang="zh-CN" altLang="en-US" sz="3600" b="1">
                <a:latin typeface="Times New Roman" pitchFamily="18" charset="0"/>
              </a:rPr>
              <a:t>    </a:t>
            </a:r>
            <a:r>
              <a:rPr lang="en-US" sz="3600" b="1">
                <a:latin typeface="Times New Roman" pitchFamily="18" charset="0"/>
              </a:rPr>
              <a:t>She ________ comedies are very </a:t>
            </a:r>
          </a:p>
          <a:p>
            <a:pPr eaLnBrk="1" hangingPunct="1">
              <a:spcBef>
                <a:spcPct val="10000"/>
              </a:spcBef>
            </a:pPr>
            <a:r>
              <a:rPr lang="en-US" sz="3600" b="1">
                <a:latin typeface="Times New Roman" pitchFamily="18" charset="0"/>
              </a:rPr>
              <a:t>    ______, so she _____ </a:t>
            </a:r>
            <a:r>
              <a:rPr lang="en-GB" altLang="en-US" sz="3600" b="1">
                <a:latin typeface="Times New Roman" pitchFamily="18" charset="0"/>
              </a:rPr>
              <a:t>______ to see </a:t>
            </a:r>
          </a:p>
          <a:p>
            <a:pPr eaLnBrk="1" hangingPunct="1">
              <a:spcBef>
                <a:spcPct val="10000"/>
              </a:spcBef>
            </a:pPr>
            <a:r>
              <a:rPr lang="en-GB" altLang="en-US" sz="3600" b="1">
                <a:latin typeface="Times New Roman" pitchFamily="18" charset="0"/>
              </a:rPr>
              <a:t>    comedies ______ her friends.</a:t>
            </a:r>
            <a:endParaRPr lang="en-US" sz="3600" b="1">
              <a:latin typeface="Times New Roman" pitchFamily="18" charset="0"/>
            </a:endParaRP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2846388" y="1714500"/>
            <a:ext cx="176530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favorite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6299200" y="1714500"/>
            <a:ext cx="127000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think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423988" y="2286000"/>
            <a:ext cx="123825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great</a:t>
            </a: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2135188" y="4000500"/>
            <a:ext cx="145415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thinks</a:t>
            </a: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1119188" y="4572000"/>
            <a:ext cx="1376362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funny</a:t>
            </a: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3963988" y="4667250"/>
            <a:ext cx="1214437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often</a:t>
            </a: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5487988" y="4572000"/>
            <a:ext cx="1052512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goes</a:t>
            </a:r>
          </a:p>
        </p:txBody>
      </p: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3151188" y="5238750"/>
            <a:ext cx="108267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with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autoUpdateAnimBg="0"/>
      <p:bldP spid="44036" grpId="0" autoUpdateAnimBg="0"/>
      <p:bldP spid="44037" grpId="0" autoUpdateAnimBg="0"/>
      <p:bldP spid="44038" grpId="0" autoUpdateAnimBg="0"/>
      <p:bldP spid="44039" grpId="0" autoUpdateAnimBg="0"/>
      <p:bldP spid="44040" grpId="0" autoUpdateAnimBg="0"/>
      <p:bldP spid="44041" grpId="0" autoUpdateAnimBg="0"/>
      <p:bldP spid="4404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8196" name="Picture 4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24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5"/>
          <p:cNvSpPr>
            <a:spLocks noChangeArrowheads="1"/>
          </p:cNvSpPr>
          <p:nvPr/>
        </p:nvSpPr>
        <p:spPr bwMode="auto">
          <a:xfrm>
            <a:off x="533400" y="685800"/>
            <a:ext cx="8153400" cy="573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三．单项选择 </a:t>
            </a:r>
            <a:endParaRPr lang="zh-CN" altLang="en-US" sz="2800" b="1">
              <a:latin typeface="Times New Roman" pitchFamily="18" charset="0"/>
            </a:endParaRPr>
          </a:p>
          <a:p>
            <a:pPr eaLnBrk="0" hangingPunct="0">
              <a:lnSpc>
                <a:spcPct val="120000"/>
              </a:lnSpc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1. What do you ________ do? </a:t>
            </a:r>
            <a:endParaRPr lang="en-US" sz="2800" b="1">
              <a:latin typeface="Times New Roman" pitchFamily="18" charset="0"/>
            </a:endParaRPr>
          </a:p>
          <a:p>
            <a:pPr eaLnBrk="0" hangingPunct="0">
              <a:lnSpc>
                <a:spcPct val="120000"/>
              </a:lnSpc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    A. want        B. want to      C. like          D. to like  </a:t>
            </a:r>
            <a:endParaRPr lang="en-US" sz="2800" b="1">
              <a:latin typeface="Times New Roman" pitchFamily="18" charset="0"/>
            </a:endParaRPr>
          </a:p>
          <a:p>
            <a:pPr eaLnBrk="0" hangingPunct="0">
              <a:lnSpc>
                <a:spcPct val="120000"/>
              </a:lnSpc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2. My grandfather ________ stay ________ home </a:t>
            </a:r>
          </a:p>
          <a:p>
            <a:pPr eaLnBrk="0" hangingPunct="0">
              <a:lnSpc>
                <a:spcPct val="120000"/>
              </a:lnSpc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   and watch TV.   </a:t>
            </a:r>
          </a:p>
          <a:p>
            <a:pPr eaLnBrk="0" hangingPunct="0">
              <a:lnSpc>
                <a:spcPct val="120000"/>
              </a:lnSpc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      A. like, at                   B. like, in    </a:t>
            </a:r>
          </a:p>
          <a:p>
            <a:pPr eaLnBrk="0" hangingPunct="0">
              <a:lnSpc>
                <a:spcPct val="120000"/>
              </a:lnSpc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      C. likes to, at             D. likes to, in  </a:t>
            </a:r>
            <a:endParaRPr lang="en-US" sz="2800" b="1">
              <a:latin typeface="Times New Roman" pitchFamily="18" charset="0"/>
            </a:endParaRPr>
          </a:p>
          <a:p>
            <a:pPr eaLnBrk="0" hangingPunct="0">
              <a:lnSpc>
                <a:spcPct val="120000"/>
              </a:lnSpc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________ kind of movies ________ Lucy like? </a:t>
            </a:r>
            <a:endParaRPr lang="en-US" sz="2800" b="1">
              <a:latin typeface="Times New Roman" pitchFamily="18" charset="0"/>
            </a:endParaRPr>
          </a:p>
          <a:p>
            <a:pPr eaLnBrk="0" hangingPunct="0">
              <a:lnSpc>
                <a:spcPct val="120000"/>
              </a:lnSpc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      A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What, does                B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What, do      </a:t>
            </a:r>
          </a:p>
          <a:p>
            <a:pPr eaLnBrk="0" hangingPunct="0">
              <a:lnSpc>
                <a:spcPct val="120000"/>
              </a:lnSpc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      C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What’s, does             D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Which, do  </a:t>
            </a:r>
            <a:endParaRPr lang="en-US" sz="2800" b="1">
              <a:latin typeface="Times New Roman" pitchFamily="18" charset="0"/>
            </a:endParaRPr>
          </a:p>
          <a:p>
            <a:pPr eaLnBrk="0" hangingPunct="0">
              <a:lnSpc>
                <a:spcPct val="120000"/>
              </a:lnSpc>
            </a:pPr>
            <a:endParaRPr lang="en-US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9" name="Rectangle 7"/>
          <p:cNvSpPr>
            <a:spLocks noChangeArrowheads="1"/>
          </p:cNvSpPr>
          <p:nvPr/>
        </p:nvSpPr>
        <p:spPr bwMode="auto">
          <a:xfrm>
            <a:off x="3581400" y="1295400"/>
            <a:ext cx="4206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45060" name="Rectangle 8"/>
          <p:cNvSpPr>
            <a:spLocks noChangeArrowheads="1"/>
          </p:cNvSpPr>
          <p:nvPr/>
        </p:nvSpPr>
        <p:spPr bwMode="auto">
          <a:xfrm>
            <a:off x="4038600" y="2286000"/>
            <a:ext cx="441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45061" name="Rectangle 9"/>
          <p:cNvSpPr>
            <a:spLocks noChangeArrowheads="1"/>
          </p:cNvSpPr>
          <p:nvPr/>
        </p:nvSpPr>
        <p:spPr bwMode="auto">
          <a:xfrm>
            <a:off x="1600200" y="4343400"/>
            <a:ext cx="441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5"/>
          <p:cNvSpPr>
            <a:spLocks noChangeArrowheads="1"/>
          </p:cNvSpPr>
          <p:nvPr/>
        </p:nvSpPr>
        <p:spPr bwMode="auto">
          <a:xfrm>
            <a:off x="381000" y="457200"/>
            <a:ext cx="8001000" cy="39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  4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________ a word, we can learn a lot </a:t>
            </a:r>
          </a:p>
          <a:p>
            <a:pPr eaLnBrk="0" hangingPunct="0">
              <a:lnSpc>
                <a:spcPct val="130000"/>
              </a:lnSpc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        ________ Chinese history.  </a:t>
            </a:r>
          </a:p>
          <a:p>
            <a:pPr eaLnBrk="0" hangingPunct="0">
              <a:lnSpc>
                <a:spcPct val="130000"/>
              </a:lnSpc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       A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For, for                     B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In, about  </a:t>
            </a:r>
          </a:p>
          <a:p>
            <a:pPr eaLnBrk="0" hangingPunct="0">
              <a:lnSpc>
                <a:spcPct val="130000"/>
              </a:lnSpc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       C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For, about                 D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In, for  </a:t>
            </a:r>
            <a:endParaRPr lang="en-US" sz="2800" b="1">
              <a:latin typeface="Times New Roman" pitchFamily="18" charset="0"/>
            </a:endParaRPr>
          </a:p>
          <a:p>
            <a:pPr eaLnBrk="0" hangingPunct="0">
              <a:lnSpc>
                <a:spcPct val="130000"/>
              </a:lnSpc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   5. September is ________ month of the year. </a:t>
            </a:r>
          </a:p>
          <a:p>
            <a:pPr eaLnBrk="0" hangingPunct="0">
              <a:lnSpc>
                <a:spcPct val="130000"/>
              </a:lnSpc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       A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nineth                      B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ninth       </a:t>
            </a:r>
          </a:p>
          <a:p>
            <a:pPr eaLnBrk="0" hangingPunct="0">
              <a:lnSpc>
                <a:spcPct val="130000"/>
              </a:lnSpc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       C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the nineth              D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the ninth  </a:t>
            </a:r>
          </a:p>
        </p:txBody>
      </p:sp>
      <p:sp>
        <p:nvSpPr>
          <p:cNvPr id="46083" name="Rectangle 6"/>
          <p:cNvSpPr>
            <a:spLocks noChangeArrowheads="1"/>
          </p:cNvSpPr>
          <p:nvPr/>
        </p:nvSpPr>
        <p:spPr bwMode="auto">
          <a:xfrm>
            <a:off x="1676400" y="609600"/>
            <a:ext cx="4206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46084" name="Rectangle 7"/>
          <p:cNvSpPr>
            <a:spLocks noChangeArrowheads="1"/>
          </p:cNvSpPr>
          <p:nvPr/>
        </p:nvSpPr>
        <p:spPr bwMode="auto">
          <a:xfrm>
            <a:off x="3505200" y="2743200"/>
            <a:ext cx="4413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5"/>
          <p:cNvSpPr>
            <a:spLocks noChangeArrowheads="1"/>
          </p:cNvSpPr>
          <p:nvPr/>
        </p:nvSpPr>
        <p:spPr bwMode="auto">
          <a:xfrm>
            <a:off x="1143000" y="990600"/>
            <a:ext cx="7620000" cy="5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I don’t like action movies. I think they’re  ________.  </a:t>
            </a:r>
          </a:p>
          <a:p>
            <a:pPr eaLnBrk="0" hangingPunct="0">
              <a:lnSpc>
                <a:spcPct val="140000"/>
              </a:lnSpc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     A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boring                B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difficult      </a:t>
            </a:r>
          </a:p>
          <a:p>
            <a:pPr eaLnBrk="0" hangingPunct="0">
              <a:lnSpc>
                <a:spcPct val="140000"/>
              </a:lnSpc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     C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interesting          D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exciting  </a:t>
            </a:r>
          </a:p>
          <a:p>
            <a:pPr eaLnBrk="0" hangingPunct="0">
              <a:lnSpc>
                <a:spcPct val="140000"/>
              </a:lnSpc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— How is the new movie? — It is  ________. </a:t>
            </a:r>
          </a:p>
          <a:p>
            <a:pPr eaLnBrk="0" hangingPunct="0">
              <a:lnSpc>
                <a:spcPct val="140000"/>
              </a:lnSpc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       A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well                   B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thriller</a:t>
            </a:r>
            <a:r>
              <a:rPr lang="zh-CN" altLang="en-US" sz="2800" b="1">
                <a:latin typeface="Times New Roman" pitchFamily="18" charset="0"/>
              </a:rPr>
              <a:t>(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惊悚片</a:t>
            </a:r>
            <a:r>
              <a:rPr lang="zh-CN" altLang="en-US" sz="2800" b="1">
                <a:latin typeface="Times New Roman" pitchFamily="18" charset="0"/>
              </a:rPr>
              <a:t>)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eaLnBrk="0" hangingPunct="0">
              <a:lnSpc>
                <a:spcPct val="140000"/>
              </a:lnSpc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        C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young               D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．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exciting  </a:t>
            </a:r>
          </a:p>
          <a:p>
            <a:pPr eaLnBrk="0" hangingPunct="0">
              <a:lnSpc>
                <a:spcPct val="140000"/>
              </a:lnSpc>
              <a:spcBef>
                <a:spcPct val="50000"/>
              </a:spcBef>
            </a:pPr>
            <a:endParaRPr lang="en-US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7" name="Rectangle 6"/>
          <p:cNvSpPr>
            <a:spLocks noChangeArrowheads="1"/>
          </p:cNvSpPr>
          <p:nvPr/>
        </p:nvSpPr>
        <p:spPr bwMode="auto">
          <a:xfrm>
            <a:off x="1828800" y="1752600"/>
            <a:ext cx="441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47108" name="Rectangle 7"/>
          <p:cNvSpPr>
            <a:spLocks noChangeArrowheads="1"/>
          </p:cNvSpPr>
          <p:nvPr/>
        </p:nvSpPr>
        <p:spPr bwMode="auto">
          <a:xfrm>
            <a:off x="7391400" y="3505200"/>
            <a:ext cx="441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WordArt 4"/>
          <p:cNvSpPr>
            <a:spLocks noChangeArrowheads="1" noChangeShapeType="1" noTextEdit="1"/>
          </p:cNvSpPr>
          <p:nvPr/>
        </p:nvSpPr>
        <p:spPr bwMode="auto">
          <a:xfrm>
            <a:off x="1676400" y="2438400"/>
            <a:ext cx="62484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>
                <a:ln w="9525" cmpd="sng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华文行楷"/>
                <a:ea typeface="华文行楷"/>
              </a:rPr>
              <a:t>Thank You!</a:t>
            </a:r>
            <a:endParaRPr lang="zh-CN" altLang="en-US" sz="3600">
              <a:ln w="9525" cmpd="sng">
                <a:solidFill>
                  <a:srgbClr val="FFCC99"/>
                </a:solidFill>
                <a:round/>
                <a:headEnd/>
                <a:tailEnd/>
              </a:ln>
              <a:solidFill>
                <a:srgbClr val="FF9900"/>
              </a:solidFill>
              <a:latin typeface="华文行楷"/>
              <a:ea typeface="华文行楷"/>
            </a:endParaRPr>
          </a:p>
        </p:txBody>
      </p:sp>
    </p:spTree>
  </p:cSld>
  <p:clrMapOvr>
    <a:masterClrMapping/>
  </p:clrMapOvr>
  <p:transition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9220" name="Picture 4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4613"/>
            <a:ext cx="9144000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m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2400" y="0"/>
            <a:ext cx="2590800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 descr="m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76200"/>
            <a:ext cx="15938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m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114800"/>
            <a:ext cx="35814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m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733800"/>
            <a:ext cx="3048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 descr="m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143000"/>
            <a:ext cx="30099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ChangeArrowheads="1"/>
          </p:cNvSpPr>
          <p:nvPr/>
        </p:nvSpPr>
        <p:spPr bwMode="auto">
          <a:xfrm>
            <a:off x="304800" y="1828800"/>
            <a:ext cx="8458200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25000"/>
              </a:lnSpc>
              <a:tabLst>
                <a:tab pos="495300" algn="l"/>
                <a:tab pos="5273675" algn="r"/>
              </a:tabLst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 people say </a:t>
            </a:r>
            <a:r>
              <a:rPr lang="en-US" sz="3200" b="1">
                <a:solidFill>
                  <a:srgbClr val="000000"/>
                </a:solidFill>
                <a:cs typeface="Times New Roman" pitchFamily="18" charset="0"/>
              </a:rPr>
              <a:t>“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culture</a:t>
            </a:r>
            <a:r>
              <a:rPr lang="en-US" sz="3200" b="1">
                <a:solidFill>
                  <a:srgbClr val="000000"/>
                </a:solidFill>
                <a:cs typeface="Times New Roman" pitchFamily="18" charset="0"/>
              </a:rPr>
              <a:t>”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we </a:t>
            </a:r>
          </a:p>
          <a:p>
            <a:pPr>
              <a:lnSpc>
                <a:spcPct val="125000"/>
              </a:lnSpc>
              <a:tabLst>
                <a:tab pos="495300" algn="l"/>
                <a:tab pos="5273675" algn="r"/>
              </a:tabLst>
            </a:pP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think of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art and history. But one</a:t>
            </a:r>
          </a:p>
          <a:p>
            <a:pPr>
              <a:lnSpc>
                <a:spcPct val="125000"/>
              </a:lnSpc>
              <a:tabLst>
                <a:tab pos="495300" algn="l"/>
                <a:tab pos="5273675" algn="r"/>
              </a:tabLst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very famous symbol in American</a:t>
            </a:r>
          </a:p>
          <a:p>
            <a:pPr>
              <a:lnSpc>
                <a:spcPct val="125000"/>
              </a:lnSpc>
              <a:tabLst>
                <a:tab pos="495300" algn="l"/>
                <a:tab pos="5273675" algn="r"/>
              </a:tabLst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culture is a cartoon. We all know </a:t>
            </a:r>
          </a:p>
          <a:p>
            <a:pPr>
              <a:lnSpc>
                <a:spcPct val="125000"/>
              </a:lnSpc>
              <a:tabLst>
                <a:tab pos="495300" algn="l"/>
                <a:tab pos="5273675" algn="r"/>
              </a:tabLst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love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the black mouse with two large round ears-Mickey Mouse.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Over 80 years ago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he first appeared in the cartoon </a:t>
            </a:r>
            <a:r>
              <a:rPr lang="en-US" sz="3200" b="1" i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Steamboat Willie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12291" name="Rectangle 8"/>
          <p:cNvSpPr>
            <a:spLocks noChangeArrowheads="1"/>
          </p:cNvSpPr>
          <p:nvPr/>
        </p:nvSpPr>
        <p:spPr bwMode="auto">
          <a:xfrm>
            <a:off x="381000" y="381000"/>
            <a:ext cx="8153400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5000"/>
              </a:lnSpc>
              <a:tabLst>
                <a:tab pos="495300" algn="l"/>
                <a:tab pos="5273675" algn="r"/>
              </a:tabLst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2b Read the passage and complete the time   </a:t>
            </a:r>
          </a:p>
          <a:p>
            <a:pPr>
              <a:lnSpc>
                <a:spcPct val="115000"/>
              </a:lnSpc>
              <a:tabLst>
                <a:tab pos="495300" algn="l"/>
                <a:tab pos="5273675" algn="r"/>
              </a:tabLst>
            </a:pPr>
            <a:r>
              <a:rPr lang="en-US" sz="3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line on the next page.</a:t>
            </a:r>
          </a:p>
        </p:txBody>
      </p:sp>
      <p:pic>
        <p:nvPicPr>
          <p:cNvPr id="12292" name="Picture 10" descr="B-2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676400"/>
            <a:ext cx="2362200" cy="270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ChangeArrowheads="1"/>
          </p:cNvSpPr>
          <p:nvPr/>
        </p:nvSpPr>
        <p:spPr bwMode="auto">
          <a:xfrm>
            <a:off x="685800" y="914400"/>
            <a:ext cx="7696200" cy="433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5000"/>
              </a:lnSpc>
            </a:pP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 this cartoon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came out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in New York on November 18, 1928, it was the first cartoon with sound and music. The man behind Mickey was </a:t>
            </a:r>
            <a:r>
              <a:rPr lang="en-US" sz="32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Walt Disney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He became very rich and successful. In the 1930s, he made 87 cartoons with Mickey.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上海Nordri专业商务幻灯演示设计">
  <a:themeElements>
    <a:clrScheme name="上海Nordri专业商务幻灯演示设计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000000"/>
      </a:folHlink>
    </a:clrScheme>
    <a:fontScheme name="上海Nordri专业商务幻灯演示设计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上海Nordri专业商务幻灯演示设计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上海Nordri专业商务幻灯演示设计">
  <a:themeElements>
    <a:clrScheme name="1_上海Nordri专业商务幻灯演示设计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000000"/>
      </a:folHlink>
    </a:clrScheme>
    <a:fontScheme name="1_上海Nordri专业商务幻灯演示设计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1_上海Nordri专业商务幻灯演示设计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上海Nordri专业商务幻灯演示设计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上海Nordri专业商务幻灯演示设计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上海Nordri专业商务幻灯演示设计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上海Nordri专业商务幻灯演示设计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上海Nordri专业商务幻灯演示设计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上海Nordri专业商务幻灯演示设计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上海Nordri专业商务幻灯演示设计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上海Nordri专业商务幻灯演示设计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上海Nordri专业商务幻灯演示设计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上海Nordri专业商务幻灯演示设计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上海Nordri专业商务幻灯演示设计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上海Nordri专业商务幻灯演示设计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2301</Words>
  <Characters>0</Characters>
  <Application>Microsoft Office PowerPoint</Application>
  <DocSecurity>0</DocSecurity>
  <PresentationFormat>全屏显示(4:3)</PresentationFormat>
  <Lines>0</Lines>
  <Paragraphs>260</Paragraphs>
  <Slides>43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43</vt:i4>
      </vt:variant>
    </vt:vector>
  </HeadingPairs>
  <TitlesOfParts>
    <vt:vector size="52" baseType="lpstr">
      <vt:lpstr>Arial</vt:lpstr>
      <vt:lpstr>宋体</vt:lpstr>
      <vt:lpstr>Wingdings</vt:lpstr>
      <vt:lpstr>Calibri</vt:lpstr>
      <vt:lpstr>Verdana</vt:lpstr>
      <vt:lpstr>Times New Roman</vt:lpstr>
      <vt:lpstr>1_默认设计模板</vt:lpstr>
      <vt:lpstr>上海Nordri专业商务幻灯演示设计</vt:lpstr>
      <vt:lpstr>1_上海Nordri专业商务幻灯演示设计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课文翻译</vt:lpstr>
      <vt:lpstr>      当这个卡通在1928年11月18日出现在纽约的时候，它是第一部有声音有音乐的卡通。米老鼠背后的男人是Walt Disney。他变得很有钱很成功。在20世纪30年代，他用米老鼠为题材制作了87部卡通。</vt:lpstr>
      <vt:lpstr>       一些人可能会问这个卡通动物怎么这么受欢迎。一个主要原因是米老鼠就像一个普通人，但是他经常努力面对任何的危险。在他早期电影里，米老鼠很不幸而且有很多问题譬如丢了房子, 丢了女朋友 米妮。但是，他一直准备好尽最大的努力。人们去电影院看“小人物”成功。他们中的大多数想要成为米老鼠。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famous</vt:lpstr>
      <vt:lpstr>might与may辨析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user</cp:lastModifiedBy>
  <cp:revision>32</cp:revision>
  <dcterms:created xsi:type="dcterms:W3CDTF">2013-10-27T12:07:35Z</dcterms:created>
  <dcterms:modified xsi:type="dcterms:W3CDTF">2015-08-12T06:39:00Z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2052-9.1.0.4369</vt:lpwstr>
  </property>
</Properties>
</file>